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33"/>
  </p:notesMasterIdLst>
  <p:sldIdLst>
    <p:sldId id="256" r:id="rId2"/>
    <p:sldId id="257" r:id="rId3"/>
    <p:sldId id="258" r:id="rId4"/>
    <p:sldId id="259" r:id="rId5"/>
    <p:sldId id="260" r:id="rId6"/>
    <p:sldId id="261" r:id="rId7"/>
    <p:sldId id="262" r:id="rId8"/>
    <p:sldId id="264" r:id="rId9"/>
    <p:sldId id="265" r:id="rId10"/>
    <p:sldId id="267" r:id="rId11"/>
    <p:sldId id="268" r:id="rId12"/>
    <p:sldId id="263"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5" r:id="rId26"/>
    <p:sldId id="281" r:id="rId27"/>
    <p:sldId id="284" r:id="rId28"/>
    <p:sldId id="282" r:id="rId29"/>
    <p:sldId id="283"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CE2FB188-A4C3-4A8C-BB43-72E795ABD2C5}">
          <p14:sldIdLst>
            <p14:sldId id="256"/>
            <p14:sldId id="257"/>
            <p14:sldId id="258"/>
            <p14:sldId id="259"/>
            <p14:sldId id="260"/>
            <p14:sldId id="261"/>
            <p14:sldId id="262"/>
            <p14:sldId id="264"/>
            <p14:sldId id="265"/>
            <p14:sldId id="267"/>
            <p14:sldId id="268"/>
            <p14:sldId id="263"/>
            <p14:sldId id="269"/>
            <p14:sldId id="270"/>
            <p14:sldId id="271"/>
          </p14:sldIdLst>
        </p14:section>
        <p14:section name="Sezione senza titolo" id="{FBC3E77E-F6F1-4CF9-9367-3B48A6E076D4}">
          <p14:sldIdLst>
            <p14:sldId id="272"/>
            <p14:sldId id="273"/>
            <p14:sldId id="274"/>
            <p14:sldId id="275"/>
            <p14:sldId id="276"/>
            <p14:sldId id="277"/>
            <p14:sldId id="278"/>
            <p14:sldId id="279"/>
            <p14:sldId id="280"/>
            <p14:sldId id="285"/>
            <p14:sldId id="281"/>
            <p14:sldId id="284"/>
            <p14:sldId id="282"/>
            <p14:sldId id="283"/>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9" autoAdjust="0"/>
  </p:normalViewPr>
  <p:slideViewPr>
    <p:cSldViewPr snapToGrid="0">
      <p:cViewPr varScale="1">
        <p:scale>
          <a:sx n="105" d="100"/>
          <a:sy n="105" d="100"/>
        </p:scale>
        <p:origin x="83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8EE87-FCDE-4624-BC00-8617D30C73F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FCDE2039-7497-48D5-B9F6-0495BDC65CEF}">
      <dgm:prSet/>
      <dgm:spPr/>
      <dgm:t>
        <a:bodyPr/>
        <a:lstStyle/>
        <a:p>
          <a:r>
            <a:rPr lang="it-IT" b="1" dirty="0"/>
            <a:t>L’Amministrazione Comunale provvede al servizio di assistenza educativa in ambito scolastico a favore degli alunni in situazione di handicap, garantendo il costante affiancamento dei minori in difficoltà da parte di personale qualificato; tale personale ha il compito di sostenere l'alunno nell'autonomia o nella comunicazione.</a:t>
          </a:r>
          <a:endParaRPr lang="en-US" b="1" dirty="0"/>
        </a:p>
      </dgm:t>
    </dgm:pt>
    <dgm:pt modelId="{DB92743E-A0BC-43C0-BFA0-0B982758BE68}" type="parTrans" cxnId="{DF75DB1F-8FFA-43CD-BD1E-4ED992708376}">
      <dgm:prSet/>
      <dgm:spPr/>
      <dgm:t>
        <a:bodyPr/>
        <a:lstStyle/>
        <a:p>
          <a:endParaRPr lang="en-US"/>
        </a:p>
      </dgm:t>
    </dgm:pt>
    <dgm:pt modelId="{F124B71C-23DD-4B0D-AD39-92D8B3719741}" type="sibTrans" cxnId="{DF75DB1F-8FFA-43CD-BD1E-4ED992708376}">
      <dgm:prSet/>
      <dgm:spPr/>
      <dgm:t>
        <a:bodyPr/>
        <a:lstStyle/>
        <a:p>
          <a:endParaRPr lang="en-US"/>
        </a:p>
      </dgm:t>
    </dgm:pt>
    <dgm:pt modelId="{DBA453D4-D527-49E1-AF9C-A11C5805D9DB}">
      <dgm:prSet/>
      <dgm:spPr/>
      <dgm:t>
        <a:bodyPr/>
        <a:lstStyle/>
        <a:p>
          <a:r>
            <a:rPr lang="it-IT" b="1" dirty="0"/>
            <a:t>La necessità di questo supporto deve essere certificata da parte dell’ATS.</a:t>
          </a:r>
          <a:endParaRPr lang="en-US" b="1" dirty="0"/>
        </a:p>
      </dgm:t>
    </dgm:pt>
    <dgm:pt modelId="{B004BCC5-290C-43C2-A371-4B66E0117B88}" type="parTrans" cxnId="{48302819-5A2A-4CD8-8591-B9510EE4CDEE}">
      <dgm:prSet/>
      <dgm:spPr/>
      <dgm:t>
        <a:bodyPr/>
        <a:lstStyle/>
        <a:p>
          <a:endParaRPr lang="en-US"/>
        </a:p>
      </dgm:t>
    </dgm:pt>
    <dgm:pt modelId="{E2CA4490-31FE-4630-A6F3-0EFDFC965894}" type="sibTrans" cxnId="{48302819-5A2A-4CD8-8591-B9510EE4CDEE}">
      <dgm:prSet/>
      <dgm:spPr/>
      <dgm:t>
        <a:bodyPr/>
        <a:lstStyle/>
        <a:p>
          <a:endParaRPr lang="en-US"/>
        </a:p>
      </dgm:t>
    </dgm:pt>
    <dgm:pt modelId="{DE2CCA2B-4974-4CDB-B84E-2D9438CCB039}">
      <dgm:prSet custT="1"/>
      <dgm:spPr/>
      <dgm:t>
        <a:bodyPr/>
        <a:lstStyle/>
        <a:p>
          <a:r>
            <a:rPr lang="it-IT" sz="1400" dirty="0"/>
            <a:t>Il </a:t>
          </a:r>
          <a:r>
            <a:rPr lang="it-IT" sz="1400" b="1" dirty="0"/>
            <a:t>servizio viene erogato in modo sinergico con il personale docente.</a:t>
          </a:r>
          <a:endParaRPr lang="en-US" sz="1400" b="1" dirty="0"/>
        </a:p>
      </dgm:t>
    </dgm:pt>
    <dgm:pt modelId="{55803BEE-9D13-4465-B669-C303F9B3AB7A}" type="parTrans" cxnId="{E1B33BC5-4E21-48A4-9556-5AEF01013D65}">
      <dgm:prSet/>
      <dgm:spPr/>
      <dgm:t>
        <a:bodyPr/>
        <a:lstStyle/>
        <a:p>
          <a:endParaRPr lang="en-US"/>
        </a:p>
      </dgm:t>
    </dgm:pt>
    <dgm:pt modelId="{6DD0B00E-5737-456F-9160-21D83BA1F16A}" type="sibTrans" cxnId="{E1B33BC5-4E21-48A4-9556-5AEF01013D65}">
      <dgm:prSet/>
      <dgm:spPr/>
      <dgm:t>
        <a:bodyPr/>
        <a:lstStyle/>
        <a:p>
          <a:endParaRPr lang="en-US"/>
        </a:p>
      </dgm:t>
    </dgm:pt>
    <dgm:pt modelId="{1FB848DA-E5A5-4F15-B33E-97F80E327156}">
      <dgm:prSet custT="1"/>
      <dgm:spPr/>
      <dgm:t>
        <a:bodyPr/>
        <a:lstStyle/>
        <a:p>
          <a:r>
            <a:rPr lang="it-IT" sz="1400" b="1" dirty="0"/>
            <a:t>Il servizio di assistenza educativa scolastica rientra fra le funzioni trasferite all’Azienda Speciale Consortile del Lodigiano per i Servizi alla Persona.</a:t>
          </a:r>
          <a:endParaRPr lang="en-US" sz="1400" b="1" dirty="0"/>
        </a:p>
      </dgm:t>
    </dgm:pt>
    <dgm:pt modelId="{B875CE83-84CD-44DB-AC5B-D2A7EE0B743A}" type="parTrans" cxnId="{6887866B-E629-4D1F-8B57-C7CBE90F9D39}">
      <dgm:prSet/>
      <dgm:spPr/>
      <dgm:t>
        <a:bodyPr/>
        <a:lstStyle/>
        <a:p>
          <a:endParaRPr lang="en-US"/>
        </a:p>
      </dgm:t>
    </dgm:pt>
    <dgm:pt modelId="{298C46CC-339F-446D-B5E5-F007CE38D7BC}" type="sibTrans" cxnId="{6887866B-E629-4D1F-8B57-C7CBE90F9D39}">
      <dgm:prSet/>
      <dgm:spPr/>
      <dgm:t>
        <a:bodyPr/>
        <a:lstStyle/>
        <a:p>
          <a:endParaRPr lang="en-US"/>
        </a:p>
      </dgm:t>
    </dgm:pt>
    <dgm:pt modelId="{DBEF730F-E80C-4C11-A37C-0204313C3CE7}" type="pres">
      <dgm:prSet presAssocID="{5008EE87-FCDE-4624-BC00-8617D30C73F9}" presName="linear" presStyleCnt="0">
        <dgm:presLayoutVars>
          <dgm:animLvl val="lvl"/>
          <dgm:resizeHandles val="exact"/>
        </dgm:presLayoutVars>
      </dgm:prSet>
      <dgm:spPr/>
    </dgm:pt>
    <dgm:pt modelId="{06D49D00-B984-4D13-8164-A879074E716F}" type="pres">
      <dgm:prSet presAssocID="{FCDE2039-7497-48D5-B9F6-0495BDC65CEF}" presName="parentText" presStyleLbl="node1" presStyleIdx="0" presStyleCnt="4">
        <dgm:presLayoutVars>
          <dgm:chMax val="0"/>
          <dgm:bulletEnabled val="1"/>
        </dgm:presLayoutVars>
      </dgm:prSet>
      <dgm:spPr/>
    </dgm:pt>
    <dgm:pt modelId="{BD244186-0C0B-4DAC-BF17-7544C93D8ADB}" type="pres">
      <dgm:prSet presAssocID="{F124B71C-23DD-4B0D-AD39-92D8B3719741}" presName="spacer" presStyleCnt="0"/>
      <dgm:spPr/>
    </dgm:pt>
    <dgm:pt modelId="{50A3332F-99EC-47E8-BCD9-E00C01ED04AF}" type="pres">
      <dgm:prSet presAssocID="{DBA453D4-D527-49E1-AF9C-A11C5805D9DB}" presName="parentText" presStyleLbl="node1" presStyleIdx="1" presStyleCnt="4">
        <dgm:presLayoutVars>
          <dgm:chMax val="0"/>
          <dgm:bulletEnabled val="1"/>
        </dgm:presLayoutVars>
      </dgm:prSet>
      <dgm:spPr/>
    </dgm:pt>
    <dgm:pt modelId="{7B41B047-62E4-48B4-8AC8-130BC3B0C8F3}" type="pres">
      <dgm:prSet presAssocID="{E2CA4490-31FE-4630-A6F3-0EFDFC965894}" presName="spacer" presStyleCnt="0"/>
      <dgm:spPr/>
    </dgm:pt>
    <dgm:pt modelId="{50456394-5721-4C8B-AA3C-9D5858414269}" type="pres">
      <dgm:prSet presAssocID="{DE2CCA2B-4974-4CDB-B84E-2D9438CCB039}" presName="parentText" presStyleLbl="node1" presStyleIdx="2" presStyleCnt="4">
        <dgm:presLayoutVars>
          <dgm:chMax val="0"/>
          <dgm:bulletEnabled val="1"/>
        </dgm:presLayoutVars>
      </dgm:prSet>
      <dgm:spPr/>
    </dgm:pt>
    <dgm:pt modelId="{A740C964-158C-47F9-ABD8-58DA8CDCE8B3}" type="pres">
      <dgm:prSet presAssocID="{6DD0B00E-5737-456F-9160-21D83BA1F16A}" presName="spacer" presStyleCnt="0"/>
      <dgm:spPr/>
    </dgm:pt>
    <dgm:pt modelId="{DD56A820-E496-4977-86EC-EB8CE98A0376}" type="pres">
      <dgm:prSet presAssocID="{1FB848DA-E5A5-4F15-B33E-97F80E327156}" presName="parentText" presStyleLbl="node1" presStyleIdx="3" presStyleCnt="4" custLinFactNeighborX="-1381" custLinFactNeighborY="29454">
        <dgm:presLayoutVars>
          <dgm:chMax val="0"/>
          <dgm:bulletEnabled val="1"/>
        </dgm:presLayoutVars>
      </dgm:prSet>
      <dgm:spPr/>
    </dgm:pt>
  </dgm:ptLst>
  <dgm:cxnLst>
    <dgm:cxn modelId="{48302819-5A2A-4CD8-8591-B9510EE4CDEE}" srcId="{5008EE87-FCDE-4624-BC00-8617D30C73F9}" destId="{DBA453D4-D527-49E1-AF9C-A11C5805D9DB}" srcOrd="1" destOrd="0" parTransId="{B004BCC5-290C-43C2-A371-4B66E0117B88}" sibTransId="{E2CA4490-31FE-4630-A6F3-0EFDFC965894}"/>
    <dgm:cxn modelId="{EDC0E51B-2C92-485E-86C1-9269DD35AE09}" type="presOf" srcId="{1FB848DA-E5A5-4F15-B33E-97F80E327156}" destId="{DD56A820-E496-4977-86EC-EB8CE98A0376}" srcOrd="0" destOrd="0" presId="urn:microsoft.com/office/officeart/2005/8/layout/vList2"/>
    <dgm:cxn modelId="{DF75DB1F-8FFA-43CD-BD1E-4ED992708376}" srcId="{5008EE87-FCDE-4624-BC00-8617D30C73F9}" destId="{FCDE2039-7497-48D5-B9F6-0495BDC65CEF}" srcOrd="0" destOrd="0" parTransId="{DB92743E-A0BC-43C0-BFA0-0B982758BE68}" sibTransId="{F124B71C-23DD-4B0D-AD39-92D8B3719741}"/>
    <dgm:cxn modelId="{43418627-8F0D-4919-8274-5D2369656F59}" type="presOf" srcId="{FCDE2039-7497-48D5-B9F6-0495BDC65CEF}" destId="{06D49D00-B984-4D13-8164-A879074E716F}" srcOrd="0" destOrd="0" presId="urn:microsoft.com/office/officeart/2005/8/layout/vList2"/>
    <dgm:cxn modelId="{6887866B-E629-4D1F-8B57-C7CBE90F9D39}" srcId="{5008EE87-FCDE-4624-BC00-8617D30C73F9}" destId="{1FB848DA-E5A5-4F15-B33E-97F80E327156}" srcOrd="3" destOrd="0" parTransId="{B875CE83-84CD-44DB-AC5B-D2A7EE0B743A}" sibTransId="{298C46CC-339F-446D-B5E5-F007CE38D7BC}"/>
    <dgm:cxn modelId="{E1DAF971-B22F-4A95-8D68-C444822647DD}" type="presOf" srcId="{5008EE87-FCDE-4624-BC00-8617D30C73F9}" destId="{DBEF730F-E80C-4C11-A37C-0204313C3CE7}" srcOrd="0" destOrd="0" presId="urn:microsoft.com/office/officeart/2005/8/layout/vList2"/>
    <dgm:cxn modelId="{E5533373-7347-4AA2-9953-F4E5F574EFD4}" type="presOf" srcId="{DBA453D4-D527-49E1-AF9C-A11C5805D9DB}" destId="{50A3332F-99EC-47E8-BCD9-E00C01ED04AF}" srcOrd="0" destOrd="0" presId="urn:microsoft.com/office/officeart/2005/8/layout/vList2"/>
    <dgm:cxn modelId="{80C5D782-7CE2-43B9-B8BC-CB3898947428}" type="presOf" srcId="{DE2CCA2B-4974-4CDB-B84E-2D9438CCB039}" destId="{50456394-5721-4C8B-AA3C-9D5858414269}" srcOrd="0" destOrd="0" presId="urn:microsoft.com/office/officeart/2005/8/layout/vList2"/>
    <dgm:cxn modelId="{E1B33BC5-4E21-48A4-9556-5AEF01013D65}" srcId="{5008EE87-FCDE-4624-BC00-8617D30C73F9}" destId="{DE2CCA2B-4974-4CDB-B84E-2D9438CCB039}" srcOrd="2" destOrd="0" parTransId="{55803BEE-9D13-4465-B669-C303F9B3AB7A}" sibTransId="{6DD0B00E-5737-456F-9160-21D83BA1F16A}"/>
    <dgm:cxn modelId="{76C51542-97A0-4F4F-85D7-B81D6C66115C}" type="presParOf" srcId="{DBEF730F-E80C-4C11-A37C-0204313C3CE7}" destId="{06D49D00-B984-4D13-8164-A879074E716F}" srcOrd="0" destOrd="0" presId="urn:microsoft.com/office/officeart/2005/8/layout/vList2"/>
    <dgm:cxn modelId="{849BA240-A49B-4CB3-BA16-E303F8D18961}" type="presParOf" srcId="{DBEF730F-E80C-4C11-A37C-0204313C3CE7}" destId="{BD244186-0C0B-4DAC-BF17-7544C93D8ADB}" srcOrd="1" destOrd="0" presId="urn:microsoft.com/office/officeart/2005/8/layout/vList2"/>
    <dgm:cxn modelId="{B633A923-D32E-4C94-9044-0E8D5D9AF0F2}" type="presParOf" srcId="{DBEF730F-E80C-4C11-A37C-0204313C3CE7}" destId="{50A3332F-99EC-47E8-BCD9-E00C01ED04AF}" srcOrd="2" destOrd="0" presId="urn:microsoft.com/office/officeart/2005/8/layout/vList2"/>
    <dgm:cxn modelId="{271177DD-BFA1-4E4D-8521-5DCAC0C7DE65}" type="presParOf" srcId="{DBEF730F-E80C-4C11-A37C-0204313C3CE7}" destId="{7B41B047-62E4-48B4-8AC8-130BC3B0C8F3}" srcOrd="3" destOrd="0" presId="urn:microsoft.com/office/officeart/2005/8/layout/vList2"/>
    <dgm:cxn modelId="{794BED9A-79B7-496D-B256-408C5A5DCFDA}" type="presParOf" srcId="{DBEF730F-E80C-4C11-A37C-0204313C3CE7}" destId="{50456394-5721-4C8B-AA3C-9D5858414269}" srcOrd="4" destOrd="0" presId="urn:microsoft.com/office/officeart/2005/8/layout/vList2"/>
    <dgm:cxn modelId="{8C5B4BF2-ED79-4365-99FF-C0680C6605B0}" type="presParOf" srcId="{DBEF730F-E80C-4C11-A37C-0204313C3CE7}" destId="{A740C964-158C-47F9-ABD8-58DA8CDCE8B3}" srcOrd="5" destOrd="0" presId="urn:microsoft.com/office/officeart/2005/8/layout/vList2"/>
    <dgm:cxn modelId="{7B9933AB-2E9D-4444-A0B5-29BEBA99AF0D}" type="presParOf" srcId="{DBEF730F-E80C-4C11-A37C-0204313C3CE7}" destId="{DD56A820-E496-4977-86EC-EB8CE98A03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9D00-B984-4D13-8164-A879074E716F}">
      <dsp:nvSpPr>
        <dsp:cNvPr id="0" name=""/>
        <dsp:cNvSpPr/>
      </dsp:nvSpPr>
      <dsp:spPr>
        <a:xfrm>
          <a:off x="0" y="68964"/>
          <a:ext cx="6475410" cy="78507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1" kern="1200" dirty="0"/>
            <a:t>L’Amministrazione Comunale provvede al servizio di assistenza educativa in ambito scolastico a favore degli alunni in situazione di handicap, garantendo il costante affiancamento dei minori in difficoltà da parte di personale qualificato; tale personale ha il compito di sostenere l'alunno nell'autonomia o nella comunicazione.</a:t>
          </a:r>
          <a:endParaRPr lang="en-US" sz="1100" b="1" kern="1200" dirty="0"/>
        </a:p>
      </dsp:txBody>
      <dsp:txXfrm>
        <a:off x="38324" y="107288"/>
        <a:ext cx="6398762" cy="708422"/>
      </dsp:txXfrm>
    </dsp:sp>
    <dsp:sp modelId="{50A3332F-99EC-47E8-BCD9-E00C01ED04AF}">
      <dsp:nvSpPr>
        <dsp:cNvPr id="0" name=""/>
        <dsp:cNvSpPr/>
      </dsp:nvSpPr>
      <dsp:spPr>
        <a:xfrm>
          <a:off x="0" y="885714"/>
          <a:ext cx="6475410" cy="78507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1" kern="1200" dirty="0"/>
            <a:t>La necessità di questo supporto deve essere certificata da parte dell’ATS.</a:t>
          </a:r>
          <a:endParaRPr lang="en-US" sz="1100" b="1" kern="1200" dirty="0"/>
        </a:p>
      </dsp:txBody>
      <dsp:txXfrm>
        <a:off x="38324" y="924038"/>
        <a:ext cx="6398762" cy="708422"/>
      </dsp:txXfrm>
    </dsp:sp>
    <dsp:sp modelId="{50456394-5721-4C8B-AA3C-9D5858414269}">
      <dsp:nvSpPr>
        <dsp:cNvPr id="0" name=""/>
        <dsp:cNvSpPr/>
      </dsp:nvSpPr>
      <dsp:spPr>
        <a:xfrm>
          <a:off x="0" y="1702465"/>
          <a:ext cx="6475410" cy="78507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Il </a:t>
          </a:r>
          <a:r>
            <a:rPr lang="it-IT" sz="1400" b="1" kern="1200" dirty="0"/>
            <a:t>servizio viene erogato in modo sinergico con il personale docente.</a:t>
          </a:r>
          <a:endParaRPr lang="en-US" sz="1400" b="1" kern="1200" dirty="0"/>
        </a:p>
      </dsp:txBody>
      <dsp:txXfrm>
        <a:off x="38324" y="1740789"/>
        <a:ext cx="6398762" cy="708422"/>
      </dsp:txXfrm>
    </dsp:sp>
    <dsp:sp modelId="{DD56A820-E496-4977-86EC-EB8CE98A0376}">
      <dsp:nvSpPr>
        <dsp:cNvPr id="0" name=""/>
        <dsp:cNvSpPr/>
      </dsp:nvSpPr>
      <dsp:spPr>
        <a:xfrm>
          <a:off x="0" y="2528546"/>
          <a:ext cx="6475410" cy="78507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b="1" kern="1200" dirty="0"/>
            <a:t>Il servizio di assistenza educativa scolastica rientra fra le funzioni trasferite all’Azienda Speciale Consortile del Lodigiano per i Servizi alla Persona.</a:t>
          </a:r>
          <a:endParaRPr lang="en-US" sz="1400" b="1" kern="1200" dirty="0"/>
        </a:p>
      </dsp:txBody>
      <dsp:txXfrm>
        <a:off x="38324" y="2566870"/>
        <a:ext cx="6398762" cy="7084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A86D-C379-4DB9-A794-CD15B9010065}" type="datetimeFigureOut">
              <a:rPr lang="it-IT" smtClean="0"/>
              <a:t>19/12/2024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245D4-C372-42F9-8B84-D543BDB63B58}" type="slidenum">
              <a:rPr lang="it-IT" smtClean="0"/>
              <a:t>‹N›</a:t>
            </a:fld>
            <a:endParaRPr lang="it-IT"/>
          </a:p>
        </p:txBody>
      </p:sp>
    </p:spTree>
    <p:extLst>
      <p:ext uri="{BB962C8B-B14F-4D97-AF65-F5344CB8AC3E}">
        <p14:creationId xmlns:p14="http://schemas.microsoft.com/office/powerpoint/2010/main" val="34462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A6245D4-C372-42F9-8B84-D543BDB63B58}" type="slidenum">
              <a:rPr lang="it-IT" smtClean="0"/>
              <a:t>5</a:t>
            </a:fld>
            <a:endParaRPr lang="it-IT"/>
          </a:p>
        </p:txBody>
      </p:sp>
    </p:spTree>
    <p:extLst>
      <p:ext uri="{BB962C8B-B14F-4D97-AF65-F5344CB8AC3E}">
        <p14:creationId xmlns:p14="http://schemas.microsoft.com/office/powerpoint/2010/main" val="7686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A6245D4-C372-42F9-8B84-D543BDB63B58}" type="slidenum">
              <a:rPr lang="it-IT" smtClean="0"/>
              <a:t>8</a:t>
            </a:fld>
            <a:endParaRPr lang="it-IT"/>
          </a:p>
        </p:txBody>
      </p:sp>
    </p:spTree>
    <p:extLst>
      <p:ext uri="{BB962C8B-B14F-4D97-AF65-F5344CB8AC3E}">
        <p14:creationId xmlns:p14="http://schemas.microsoft.com/office/powerpoint/2010/main" val="132885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A6245D4-C372-42F9-8B84-D543BDB63B58}" type="slidenum">
              <a:rPr lang="it-IT" smtClean="0"/>
              <a:t>11</a:t>
            </a:fld>
            <a:endParaRPr lang="it-IT"/>
          </a:p>
        </p:txBody>
      </p:sp>
    </p:spTree>
    <p:extLst>
      <p:ext uri="{BB962C8B-B14F-4D97-AF65-F5344CB8AC3E}">
        <p14:creationId xmlns:p14="http://schemas.microsoft.com/office/powerpoint/2010/main" val="63095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A6245D4-C372-42F9-8B84-D543BDB63B58}" type="slidenum">
              <a:rPr lang="it-IT" smtClean="0"/>
              <a:t>19</a:t>
            </a:fld>
            <a:endParaRPr lang="it-IT"/>
          </a:p>
        </p:txBody>
      </p:sp>
    </p:spTree>
    <p:extLst>
      <p:ext uri="{BB962C8B-B14F-4D97-AF65-F5344CB8AC3E}">
        <p14:creationId xmlns:p14="http://schemas.microsoft.com/office/powerpoint/2010/main" val="297924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137691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38467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E12DA3-6049-49BC-ADC3-87A651A3CC28}"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254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167332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E12DA3-6049-49BC-ADC3-87A651A3CC28}"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795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933222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1836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88715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06502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162017B-3DDB-4D1A-A609-FAA48417A99B}" type="datetimeFigureOut">
              <a:rPr lang="it-IT" smtClean="0"/>
              <a:t>19/12/2024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334996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BE12DA3-6049-49BC-ADC3-87A651A3CC28}" type="slidenum">
              <a:rPr lang="it-IT" smtClean="0"/>
              <a:t>‹N›</a:t>
            </a:fld>
            <a:endParaRPr lang="it-IT" dirty="0"/>
          </a:p>
        </p:txBody>
      </p:sp>
    </p:spTree>
    <p:extLst>
      <p:ext uri="{BB962C8B-B14F-4D97-AF65-F5344CB8AC3E}">
        <p14:creationId xmlns:p14="http://schemas.microsoft.com/office/powerpoint/2010/main" val="152236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162017B-3DDB-4D1A-A609-FAA48417A99B}" type="datetimeFigureOut">
              <a:rPr lang="it-IT" smtClean="0"/>
              <a:t>19/12/2024</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366956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162017B-3DDB-4D1A-A609-FAA48417A99B}" type="datetimeFigureOut">
              <a:rPr lang="it-IT" smtClean="0"/>
              <a:t>19/12/2024</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09756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2017B-3DDB-4D1A-A609-FAA48417A99B}" type="datetimeFigureOut">
              <a:rPr lang="it-IT" smtClean="0"/>
              <a:t>19/12/2024</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20678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411324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62017B-3DDB-4D1A-A609-FAA48417A99B}" type="datetimeFigureOut">
              <a:rPr lang="it-IT" smtClean="0"/>
              <a:t>19/12/2024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BE12DA3-6049-49BC-ADC3-87A651A3CC28}" type="slidenum">
              <a:rPr lang="it-IT" smtClean="0"/>
              <a:t>‹N›</a:t>
            </a:fld>
            <a:endParaRPr lang="it-IT"/>
          </a:p>
        </p:txBody>
      </p:sp>
    </p:spTree>
    <p:extLst>
      <p:ext uri="{BB962C8B-B14F-4D97-AF65-F5344CB8AC3E}">
        <p14:creationId xmlns:p14="http://schemas.microsoft.com/office/powerpoint/2010/main" val="302468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62017B-3DDB-4D1A-A609-FAA48417A99B}" type="datetimeFigureOut">
              <a:rPr lang="it-IT" smtClean="0"/>
              <a:t>19/12/2024</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BE12DA3-6049-49BC-ADC3-87A651A3CC28}" type="slidenum">
              <a:rPr lang="it-IT" smtClean="0"/>
              <a:t>‹N›</a:t>
            </a:fld>
            <a:endParaRPr lang="it-IT"/>
          </a:p>
        </p:txBody>
      </p:sp>
    </p:spTree>
    <p:extLst>
      <p:ext uri="{BB962C8B-B14F-4D97-AF65-F5344CB8AC3E}">
        <p14:creationId xmlns:p14="http://schemas.microsoft.com/office/powerpoint/2010/main" val="27422148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1277C-936F-CA68-D6F8-F09794C8F814}"/>
              </a:ext>
            </a:extLst>
          </p:cNvPr>
          <p:cNvSpPr>
            <a:spLocks noGrp="1"/>
          </p:cNvSpPr>
          <p:nvPr>
            <p:ph type="ctrTitle"/>
          </p:nvPr>
        </p:nvSpPr>
        <p:spPr>
          <a:xfrm>
            <a:off x="6551551" y="504751"/>
            <a:ext cx="4802240" cy="3908249"/>
          </a:xfrm>
          <a:solidFill>
            <a:srgbClr val="FFFF00"/>
          </a:solidFill>
        </p:spPr>
        <p:txBody>
          <a:bodyPr>
            <a:normAutofit fontScale="90000"/>
          </a:bodyPr>
          <a:lstStyle/>
          <a:p>
            <a:pPr algn="l"/>
            <a:r>
              <a:rPr lang="it-IT" sz="5200" i="1" dirty="0">
                <a:latin typeface="Abadi Extra Light" panose="020B0204020104020204" pitchFamily="34" charset="0"/>
              </a:rPr>
              <a:t>PIANO PER IL DIRITTO ALLO STUDIO ANNO SCOLASTICO 2024/2025</a:t>
            </a:r>
          </a:p>
        </p:txBody>
      </p:sp>
      <p:sp>
        <p:nvSpPr>
          <p:cNvPr id="3" name="Sottotitolo 2">
            <a:extLst>
              <a:ext uri="{FF2B5EF4-FFF2-40B4-BE49-F238E27FC236}">
                <a16:creationId xmlns:a16="http://schemas.microsoft.com/office/drawing/2014/main" id="{052FA315-04C7-8DA5-664B-C136BBD0C63D}"/>
              </a:ext>
            </a:extLst>
          </p:cNvPr>
          <p:cNvSpPr>
            <a:spLocks noGrp="1"/>
          </p:cNvSpPr>
          <p:nvPr>
            <p:ph type="subTitle" idx="1"/>
          </p:nvPr>
        </p:nvSpPr>
        <p:spPr>
          <a:xfrm>
            <a:off x="6551551" y="4569067"/>
            <a:ext cx="4802240" cy="1500984"/>
          </a:xfrm>
          <a:solidFill>
            <a:srgbClr val="00B050"/>
          </a:solidFill>
        </p:spPr>
        <p:txBody>
          <a:bodyPr>
            <a:normAutofit/>
          </a:bodyPr>
          <a:lstStyle/>
          <a:p>
            <a:pPr algn="l"/>
            <a:r>
              <a:rPr lang="it-IT" dirty="0"/>
              <a:t>In discussione al  Consiglio comunale</a:t>
            </a:r>
          </a:p>
          <a:p>
            <a:pPr algn="l"/>
            <a:r>
              <a:rPr lang="it-IT" dirty="0"/>
              <a:t>In data 6 dicembre 2024</a:t>
            </a:r>
          </a:p>
        </p:txBody>
      </p:sp>
      <p:pic>
        <p:nvPicPr>
          <p:cNvPr id="5" name="Immagine 4" descr="Immagine che contiene testo, cresta, illustrazione&#10;&#10;Descrizione generata automaticamente">
            <a:extLst>
              <a:ext uri="{FF2B5EF4-FFF2-40B4-BE49-F238E27FC236}">
                <a16:creationId xmlns:a16="http://schemas.microsoft.com/office/drawing/2014/main" id="{8DA30D8E-8F60-EBFF-6249-E09F4A917AF2}"/>
              </a:ext>
            </a:extLst>
          </p:cNvPr>
          <p:cNvPicPr>
            <a:picLocks noChangeAspect="1"/>
          </p:cNvPicPr>
          <p:nvPr/>
        </p:nvPicPr>
        <p:blipFill>
          <a:blip r:embed="rId2">
            <a:extLst>
              <a:ext uri="{28A0092B-C50C-407E-A947-70E740481C1C}">
                <a14:useLocalDpi xmlns:a14="http://schemas.microsoft.com/office/drawing/2010/main" val="0"/>
              </a:ext>
            </a:extLst>
          </a:blip>
          <a:srcRect l="3004" r="4" b="4"/>
          <a:stretch/>
        </p:blipFill>
        <p:spPr>
          <a:xfrm>
            <a:off x="8" y="-3"/>
            <a:ext cx="3004255" cy="390825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6" name="Immagine 5" descr="Immagine che contiene aria aperta, cielo, albero, strada&#10;&#10;Descrizione generata automaticamente">
            <a:extLst>
              <a:ext uri="{FF2B5EF4-FFF2-40B4-BE49-F238E27FC236}">
                <a16:creationId xmlns:a16="http://schemas.microsoft.com/office/drawing/2014/main" id="{1229440F-3F02-441E-1469-A801CECC0BB7}"/>
              </a:ext>
            </a:extLst>
          </p:cNvPr>
          <p:cNvPicPr>
            <a:picLocks noChangeAspect="1"/>
          </p:cNvPicPr>
          <p:nvPr/>
        </p:nvPicPr>
        <p:blipFill>
          <a:blip r:embed="rId3" cstate="print">
            <a:extLst>
              <a:ext uri="{28A0092B-C50C-407E-A947-70E740481C1C}">
                <a14:useLocalDpi xmlns:a14="http://schemas.microsoft.com/office/drawing/2010/main" val="0"/>
              </a:ext>
            </a:extLst>
          </a:blip>
          <a:srcRect l="16079" r="17660" b="-3"/>
          <a:stretch/>
        </p:blipFill>
        <p:spPr bwMode="auto">
          <a:xfrm>
            <a:off x="3184900" y="13"/>
            <a:ext cx="3017520" cy="2778021"/>
          </a:xfrm>
          <a:prstGeom prst="rect">
            <a:avLst/>
          </a:prstGeom>
        </p:spPr>
      </p:pic>
      <p:pic>
        <p:nvPicPr>
          <p:cNvPr id="8" name="Immagine 7" descr="Immagine che contiene aria aperta, edificio, finestra, casa&#10;&#10;Descrizione generata automaticamente">
            <a:extLst>
              <a:ext uri="{FF2B5EF4-FFF2-40B4-BE49-F238E27FC236}">
                <a16:creationId xmlns:a16="http://schemas.microsoft.com/office/drawing/2014/main" id="{C66A98D4-61A9-BF74-FD9F-A6F1E115E549}"/>
              </a:ext>
            </a:extLst>
          </p:cNvPr>
          <p:cNvPicPr>
            <a:picLocks noChangeAspect="1"/>
          </p:cNvPicPr>
          <p:nvPr/>
        </p:nvPicPr>
        <p:blipFill>
          <a:blip r:embed="rId4">
            <a:extLst>
              <a:ext uri="{28A0092B-C50C-407E-A947-70E740481C1C}">
                <a14:useLocalDpi xmlns:a14="http://schemas.microsoft.com/office/drawing/2010/main" val="0"/>
              </a:ext>
            </a:extLst>
          </a:blip>
          <a:srcRect l="18795" r="20577"/>
          <a:stretch/>
        </p:blipFill>
        <p:spPr bwMode="auto">
          <a:xfrm>
            <a:off x="8" y="4070713"/>
            <a:ext cx="3004255" cy="2787295"/>
          </a:xfrm>
          <a:prstGeom prst="rect">
            <a:avLst/>
          </a:prstGeom>
        </p:spPr>
      </p:pic>
      <p:pic>
        <p:nvPicPr>
          <p:cNvPr id="7" name="Immagine 6" descr="immagine demo">
            <a:extLst>
              <a:ext uri="{FF2B5EF4-FFF2-40B4-BE49-F238E27FC236}">
                <a16:creationId xmlns:a16="http://schemas.microsoft.com/office/drawing/2014/main" id="{27CEFD6A-D5C4-33D3-6C91-CA53F365828A}"/>
              </a:ext>
            </a:extLst>
          </p:cNvPr>
          <p:cNvPicPr>
            <a:picLocks noChangeAspect="1"/>
          </p:cNvPicPr>
          <p:nvPr/>
        </p:nvPicPr>
        <p:blipFill>
          <a:blip r:embed="rId5">
            <a:extLst>
              <a:ext uri="{28A0092B-C50C-407E-A947-70E740481C1C}">
                <a14:useLocalDpi xmlns:a14="http://schemas.microsoft.com/office/drawing/2010/main" val="0"/>
              </a:ext>
            </a:extLst>
          </a:blip>
          <a:srcRect l="23355" r="18684" b="2"/>
          <a:stretch/>
        </p:blipFill>
        <p:spPr bwMode="auto">
          <a:xfrm>
            <a:off x="3184900" y="2957675"/>
            <a:ext cx="3017520" cy="3900335"/>
          </a:xfrm>
          <a:prstGeom prst="rect">
            <a:avLst/>
          </a:prstGeom>
        </p:spPr>
      </p:pic>
    </p:spTree>
    <p:extLst>
      <p:ext uri="{BB962C8B-B14F-4D97-AF65-F5344CB8AC3E}">
        <p14:creationId xmlns:p14="http://schemas.microsoft.com/office/powerpoint/2010/main" val="720654172"/>
      </p:ext>
    </p:extLst>
  </p:cSld>
  <p:clrMapOvr>
    <a:masterClrMapping/>
  </p:clrMapOvr>
  <mc:AlternateContent xmlns:mc="http://schemas.openxmlformats.org/markup-compatibility/2006" xmlns:p14="http://schemas.microsoft.com/office/powerpoint/2010/main">
    <mc:Choice Requires="p14">
      <p:transition spd="slow" p14:dur="2000" advTm="9286"/>
    </mc:Choice>
    <mc:Fallback xmlns="">
      <p:transition spd="slow" advTm="9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par>
                                <p:cTn id="7" presetID="10" presetClass="entr" presetSubtype="0" fill="hold" grpId="0" nodeType="withEffect">
                                  <p:stCondLst>
                                    <p:cond delay="2000"/>
                                  </p:stCondLst>
                                  <p:iterate type="lt">
                                    <p:tmPct val="10000"/>
                                  </p:iterate>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4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200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4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474772-7028-A00E-7CF6-050628E679F3}"/>
              </a:ext>
            </a:extLst>
          </p:cNvPr>
          <p:cNvSpPr>
            <a:spLocks noGrp="1"/>
          </p:cNvSpPr>
          <p:nvPr>
            <p:ph type="title"/>
          </p:nvPr>
        </p:nvSpPr>
        <p:spPr>
          <a:xfrm>
            <a:off x="3564264" y="5208104"/>
            <a:ext cx="6686550" cy="957542"/>
          </a:xfrm>
        </p:spPr>
        <p:txBody>
          <a:bodyPr vert="horz" lIns="91440" tIns="45720" rIns="91440" bIns="45720" rtlCol="0" anchor="b">
            <a:normAutofit/>
          </a:bodyPr>
          <a:lstStyle/>
          <a:p>
            <a:pPr>
              <a:lnSpc>
                <a:spcPct val="90000"/>
              </a:lnSpc>
            </a:pPr>
            <a:r>
              <a:rPr lang="en-US" sz="2400" b="1" dirty="0"/>
              <a:t>SCUOLA PRIMARIA</a:t>
            </a:r>
            <a:br>
              <a:rPr lang="en-US" sz="2400" dirty="0"/>
            </a:br>
            <a:endParaRPr lang="en-US" sz="2400" dirty="0"/>
          </a:p>
        </p:txBody>
      </p:sp>
      <p:graphicFrame>
        <p:nvGraphicFramePr>
          <p:cNvPr id="3" name="Tabella 2">
            <a:extLst>
              <a:ext uri="{FF2B5EF4-FFF2-40B4-BE49-F238E27FC236}">
                <a16:creationId xmlns:a16="http://schemas.microsoft.com/office/drawing/2014/main" id="{058E546F-0DE3-8C75-5866-5DB19DC99DF8}"/>
              </a:ext>
            </a:extLst>
          </p:cNvPr>
          <p:cNvGraphicFramePr>
            <a:graphicFrameLocks noGrp="1"/>
          </p:cNvGraphicFramePr>
          <p:nvPr>
            <p:extLst>
              <p:ext uri="{D42A27DB-BD31-4B8C-83A1-F6EECF244321}">
                <p14:modId xmlns:p14="http://schemas.microsoft.com/office/powerpoint/2010/main" val="726088169"/>
              </p:ext>
            </p:extLst>
          </p:nvPr>
        </p:nvGraphicFramePr>
        <p:xfrm>
          <a:off x="1928192" y="692354"/>
          <a:ext cx="8224269" cy="4644960"/>
        </p:xfrm>
        <a:graphic>
          <a:graphicData uri="http://schemas.openxmlformats.org/drawingml/2006/table">
            <a:tbl>
              <a:tblPr firstRow="1" firstCol="1" bandRow="1"/>
              <a:tblGrid>
                <a:gridCol w="1618504">
                  <a:extLst>
                    <a:ext uri="{9D8B030D-6E8A-4147-A177-3AD203B41FA5}">
                      <a16:colId xmlns:a16="http://schemas.microsoft.com/office/drawing/2014/main" val="28542246"/>
                    </a:ext>
                  </a:extLst>
                </a:gridCol>
                <a:gridCol w="3565445">
                  <a:extLst>
                    <a:ext uri="{9D8B030D-6E8A-4147-A177-3AD203B41FA5}">
                      <a16:colId xmlns:a16="http://schemas.microsoft.com/office/drawing/2014/main" val="3885505229"/>
                    </a:ext>
                  </a:extLst>
                </a:gridCol>
                <a:gridCol w="3040320">
                  <a:extLst>
                    <a:ext uri="{9D8B030D-6E8A-4147-A177-3AD203B41FA5}">
                      <a16:colId xmlns:a16="http://schemas.microsoft.com/office/drawing/2014/main" val="2974063680"/>
                    </a:ext>
                  </a:extLst>
                </a:gridCol>
              </a:tblGrid>
              <a:tr h="522510">
                <a:tc>
                  <a:txBody>
                    <a:bodyPr/>
                    <a:lstStyle/>
                    <a:p>
                      <a:pPr algn="ctr">
                        <a:lnSpc>
                          <a:spcPct val="107000"/>
                        </a:lnSpc>
                        <a:spcAft>
                          <a:spcPts val="800"/>
                        </a:spcAft>
                      </a:pPr>
                      <a:r>
                        <a:rPr lang="it-IT" sz="700" b="1" kern="0">
                          <a:effectLst/>
                          <a:latin typeface="Verdana" panose="020B0604030504040204" pitchFamily="34" charset="0"/>
                          <a:ea typeface="Times New Roman" panose="02020603050405020304" pitchFamily="18" charset="0"/>
                          <a:cs typeface="Arial" panose="020B0604020202020204" pitchFamily="34" charset="0"/>
                        </a:rPr>
                        <a:t>Intervento</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300" b="1" kern="0">
                          <a:effectLst/>
                          <a:latin typeface="Verdana" panose="020B0604030504040204" pitchFamily="34" charset="0"/>
                          <a:ea typeface="Times New Roman" panose="02020603050405020304" pitchFamily="18" charset="0"/>
                          <a:cs typeface="Arial" panose="020B0604020202020204" pitchFamily="34" charset="0"/>
                        </a:rPr>
                        <a:t>Spese</a:t>
                      </a:r>
                      <a:endParaRPr lang="it-IT" sz="13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a:effectLst/>
                          <a:latin typeface="Verdana" panose="020B0604030504040204" pitchFamily="34" charset="0"/>
                          <a:ea typeface="Times New Roman" panose="02020603050405020304" pitchFamily="18" charset="0"/>
                          <a:cs typeface="Arial" panose="020B0604020202020204" pitchFamily="34" charset="0"/>
                        </a:rPr>
                        <a:t>Previsione A.S. 2024/2025 </a:t>
                      </a:r>
                      <a:endParaRPr lang="it-IT" sz="12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700" b="1" kern="0">
                          <a:effectLst/>
                          <a:latin typeface="Verdana" panose="020B0604030504040204" pitchFamily="34" charset="0"/>
                          <a:ea typeface="Times New Roman" panose="02020603050405020304" pitchFamily="18" charset="0"/>
                          <a:cs typeface="Arial" panose="020B0604020202020204" pitchFamily="34" charset="0"/>
                        </a:rPr>
                        <a:t> </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939951"/>
                  </a:ext>
                </a:extLst>
              </a:tr>
              <a:tr h="844216">
                <a:tc>
                  <a:txBody>
                    <a:bodyPr/>
                    <a:lstStyle/>
                    <a:p>
                      <a:pPr algn="ctr">
                        <a:lnSpc>
                          <a:spcPct val="107000"/>
                        </a:lnSpc>
                        <a:spcAft>
                          <a:spcPts val="800"/>
                        </a:spcAft>
                      </a:pPr>
                      <a:r>
                        <a:rPr lang="it-IT" sz="700" kern="0" dirty="0">
                          <a:effectLst/>
                          <a:latin typeface="Verdana" panose="020B0604030504040204" pitchFamily="34" charset="0"/>
                          <a:ea typeface="Times New Roman" panose="02020603050405020304" pitchFamily="18" charset="0"/>
                          <a:cs typeface="Arial" panose="020B0604020202020204" pitchFamily="34" charset="0"/>
                        </a:rPr>
                        <a:t>04061.04.044410</a:t>
                      </a:r>
                      <a:endParaRPr lang="it-IT" sz="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Assistenza Educativa Scolastica</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it-IT" sz="1200" b="1" dirty="0">
                          <a:solidFill>
                            <a:srgbClr val="000000"/>
                          </a:solidFill>
                          <a:effectLst/>
                          <a:latin typeface="Tahoma" panose="020B0604030504040204" pitchFamily="34" charset="0"/>
                          <a:ea typeface="Aptos" panose="020B0004020202020204" pitchFamily="34" charset="0"/>
                        </a:rPr>
                        <a:t>€ 22.356,00</a:t>
                      </a:r>
                    </a:p>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637160"/>
                  </a:ext>
                </a:extLst>
              </a:tr>
              <a:tr h="498203">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04061.03.019300</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44145"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Servizio di refezione scolastica</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it-IT" sz="1200" b="1">
                          <a:solidFill>
                            <a:srgbClr val="000000"/>
                          </a:solidFill>
                          <a:effectLst/>
                          <a:latin typeface="Tahoma" panose="020B0604030504040204" pitchFamily="34" charset="0"/>
                          <a:ea typeface="Aptos" panose="020B0004020202020204" pitchFamily="34" charset="0"/>
                        </a:rPr>
                        <a:t>€ 19.780,56</a:t>
                      </a:r>
                    </a:p>
                    <a:p>
                      <a:pPr algn="ctr">
                        <a:lnSpc>
                          <a:spcPct val="107000"/>
                        </a:lnSpc>
                        <a:spcAft>
                          <a:spcPts val="800"/>
                        </a:spcAft>
                      </a:pPr>
                      <a:r>
                        <a:rPr lang="it-IT" sz="1200" b="1" kern="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400545"/>
                  </a:ext>
                </a:extLst>
              </a:tr>
              <a:tr h="522510">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04021.03.017400</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Acquisto libri</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7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7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r>
                        <a:rPr lang="it-IT" sz="1200" b="1">
                          <a:solidFill>
                            <a:srgbClr val="000000"/>
                          </a:solidFill>
                          <a:effectLst/>
                          <a:latin typeface="Tahoma" panose="020B0604030504040204" pitchFamily="34" charset="0"/>
                          <a:ea typeface="Aptos" panose="020B0004020202020204" pitchFamily="34" charset="0"/>
                        </a:rPr>
                        <a:t>€ 4.000,00</a:t>
                      </a:r>
                    </a:p>
                    <a:p>
                      <a:pPr algn="ctr">
                        <a:lnSpc>
                          <a:spcPct val="107000"/>
                        </a:lnSpc>
                        <a:spcAft>
                          <a:spcPts val="800"/>
                        </a:spcAft>
                      </a:pPr>
                      <a:r>
                        <a:rPr lang="it-IT" sz="1200" b="1" kern="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1531047"/>
                  </a:ext>
                </a:extLst>
              </a:tr>
              <a:tr h="269728">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04021.03.017401</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Canone cedole librarie elettroniche</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1200" b="1">
                          <a:solidFill>
                            <a:srgbClr val="000000"/>
                          </a:solidFill>
                          <a:effectLst/>
                          <a:latin typeface="Tahoma" panose="020B0604030504040204" pitchFamily="34" charset="0"/>
                          <a:ea typeface="Aptos" panose="020B0004020202020204" pitchFamily="34" charset="0"/>
                        </a:rPr>
                        <a:t>€ 425,78</a:t>
                      </a: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1855900"/>
                  </a:ext>
                </a:extLst>
              </a:tr>
              <a:tr h="975394">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04021.04.017791</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Contributo Istituto Comprensivo per spese di gestione e progetti</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(€ 1.971,00 gestione + € 1.460.00 progetti)</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it-IT" sz="1200" b="1" dirty="0">
                          <a:solidFill>
                            <a:srgbClr val="000000"/>
                          </a:solidFill>
                          <a:effectLst/>
                          <a:latin typeface="Tahoma" panose="020B0604030504040204" pitchFamily="34" charset="0"/>
                          <a:ea typeface="Aptos" panose="020B0004020202020204" pitchFamily="34" charset="0"/>
                        </a:rPr>
                        <a:t>€ 3.431,00</a:t>
                      </a:r>
                    </a:p>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443763"/>
                  </a:ext>
                </a:extLst>
              </a:tr>
              <a:tr h="498203">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04071.03.017501</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a:effectLst/>
                          <a:latin typeface="Verdana" panose="020B0604030504040204" pitchFamily="34" charset="0"/>
                          <a:ea typeface="Times New Roman" panose="02020603050405020304" pitchFamily="18" charset="0"/>
                          <a:cs typeface="Arial" panose="020B0604020202020204" pitchFamily="34" charset="0"/>
                        </a:rPr>
                        <a:t>Noleggio fotocopiatrice</a:t>
                      </a:r>
                      <a:endParaRPr lang="it-IT" sz="1200" b="1"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1200" b="1" dirty="0">
                          <a:solidFill>
                            <a:srgbClr val="000000"/>
                          </a:solidFill>
                          <a:effectLst/>
                          <a:latin typeface="Tahoma" panose="020B0604030504040204" pitchFamily="34" charset="0"/>
                          <a:ea typeface="Aptos" panose="020B0004020202020204" pitchFamily="34" charset="0"/>
                        </a:rPr>
                        <a:t>€ 412,90</a:t>
                      </a:r>
                    </a:p>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430719"/>
                  </a:ext>
                </a:extLst>
              </a:tr>
              <a:tr h="514196">
                <a:tc>
                  <a:txBody>
                    <a:bodyPr/>
                    <a:lstStyle/>
                    <a:p>
                      <a:pPr algn="ctr">
                        <a:lnSpc>
                          <a:spcPct val="107000"/>
                        </a:lnSpc>
                        <a:spcAft>
                          <a:spcPts val="800"/>
                        </a:spcAft>
                      </a:pPr>
                      <a:r>
                        <a:rPr lang="it-IT" sz="700" kern="0">
                          <a:effectLst/>
                          <a:latin typeface="Verdana" panose="020B0604030504040204" pitchFamily="34" charset="0"/>
                          <a:ea typeface="Times New Roman" panose="02020603050405020304" pitchFamily="18" charset="0"/>
                          <a:cs typeface="Arial" panose="020B0604020202020204" pitchFamily="34" charset="0"/>
                        </a:rPr>
                        <a:t>04071.03.017501</a:t>
                      </a:r>
                      <a:endParaRPr lang="it-IT" sz="700" kern="10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it-IT" sz="1200" b="1" kern="0" dirty="0">
                          <a:effectLst/>
                          <a:latin typeface="Verdana" panose="020B0604030504040204" pitchFamily="34" charset="0"/>
                          <a:ea typeface="Times New Roman" panose="02020603050405020304" pitchFamily="18" charset="0"/>
                          <a:cs typeface="Arial" panose="020B0604020202020204" pitchFamily="34" charset="0"/>
                        </a:rPr>
                        <a:t>Progetti per la scuola primaria extra scuola (eventuali gite)</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it-IT" sz="1200" b="1" dirty="0">
                          <a:solidFill>
                            <a:srgbClr val="000000"/>
                          </a:solidFill>
                          <a:effectLst/>
                          <a:latin typeface="Tahoma" panose="020B0604030504040204" pitchFamily="34" charset="0"/>
                          <a:ea typeface="Aptos" panose="020B0004020202020204" pitchFamily="34" charset="0"/>
                        </a:rPr>
                        <a:t>€ 1.000,00</a:t>
                      </a:r>
                    </a:p>
                    <a:p>
                      <a:pPr algn="ctr">
                        <a:lnSpc>
                          <a:spcPct val="107000"/>
                        </a:lnSpc>
                        <a:spcAft>
                          <a:spcPts val="800"/>
                        </a:spcAft>
                      </a:pPr>
                      <a:r>
                        <a:rPr lang="it-IT" sz="1200" b="1" kern="0" dirty="0">
                          <a:effectLst/>
                          <a:highlight>
                            <a:srgbClr val="FFFF00"/>
                          </a:highlight>
                          <a:latin typeface="Verdana" panose="020B0604030504040204" pitchFamily="34" charset="0"/>
                          <a:ea typeface="Times New Roman" panose="02020603050405020304" pitchFamily="18" charset="0"/>
                          <a:cs typeface="Arial" panose="020B0604020202020204" pitchFamily="34" charset="0"/>
                        </a:rPr>
                        <a:t> </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843" marR="448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998965"/>
                  </a:ext>
                </a:extLst>
              </a:tr>
            </a:tbl>
          </a:graphicData>
        </a:graphic>
      </p:graphicFrame>
    </p:spTree>
    <p:extLst>
      <p:ext uri="{BB962C8B-B14F-4D97-AF65-F5344CB8AC3E}">
        <p14:creationId xmlns:p14="http://schemas.microsoft.com/office/powerpoint/2010/main" val="292560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06C09-BD5C-5377-C32B-B7611AC4D720}"/>
              </a:ext>
            </a:extLst>
          </p:cNvPr>
          <p:cNvSpPr>
            <a:spLocks noGrp="1"/>
          </p:cNvSpPr>
          <p:nvPr>
            <p:ph type="title"/>
          </p:nvPr>
        </p:nvSpPr>
        <p:spPr>
          <a:xfrm>
            <a:off x="2592933" y="624117"/>
            <a:ext cx="8911687" cy="683580"/>
          </a:xfrm>
        </p:spPr>
        <p:txBody>
          <a:bodyPr>
            <a:normAutofit fontScale="90000"/>
          </a:bodyPr>
          <a:lstStyle/>
          <a:p>
            <a:pPr marL="457189" algn="ctr">
              <a:lnSpc>
                <a:spcPct val="107000"/>
              </a:lnSpc>
              <a:spcAft>
                <a:spcPts val="800"/>
              </a:spcAft>
            </a:pPr>
            <a:r>
              <a:rPr lang="it-IT" sz="2200" b="1" kern="100" dirty="0">
                <a:latin typeface="Verdana" panose="020B0604030504040204" pitchFamily="34" charset="0"/>
                <a:ea typeface="Aptos" panose="020B0004020202020204" pitchFamily="34" charset="0"/>
                <a:cs typeface="Arial" panose="020B0604020202020204" pitchFamily="34" charset="0"/>
              </a:rPr>
              <a:t>SCUOLA SECONDARIA DI PRIMO GRADO</a:t>
            </a:r>
            <a:br>
              <a:rPr lang="it-IT" sz="2400" kern="100" dirty="0">
                <a:latin typeface="Aptos" panose="020B0004020202020204" pitchFamily="34" charset="0"/>
                <a:ea typeface="Aptos" panose="020B0004020202020204" pitchFamily="34" charset="0"/>
                <a:cs typeface="Times New Roman" panose="02020603050405020304" pitchFamily="18" charset="0"/>
              </a:rPr>
            </a:br>
            <a:endParaRPr lang="it-IT" dirty="0"/>
          </a:p>
        </p:txBody>
      </p:sp>
      <p:graphicFrame>
        <p:nvGraphicFramePr>
          <p:cNvPr id="3" name="Tabella 2">
            <a:extLst>
              <a:ext uri="{FF2B5EF4-FFF2-40B4-BE49-F238E27FC236}">
                <a16:creationId xmlns:a16="http://schemas.microsoft.com/office/drawing/2014/main" id="{7490C131-5104-C814-CFCB-4E0E561646F4}"/>
              </a:ext>
            </a:extLst>
          </p:cNvPr>
          <p:cNvGraphicFramePr>
            <a:graphicFrameLocks noGrp="1"/>
          </p:cNvGraphicFramePr>
          <p:nvPr>
            <p:extLst>
              <p:ext uri="{D42A27DB-BD31-4B8C-83A1-F6EECF244321}">
                <p14:modId xmlns:p14="http://schemas.microsoft.com/office/powerpoint/2010/main" val="3407740612"/>
              </p:ext>
            </p:extLst>
          </p:nvPr>
        </p:nvGraphicFramePr>
        <p:xfrm>
          <a:off x="213360" y="446378"/>
          <a:ext cx="12061467" cy="6411622"/>
        </p:xfrm>
        <a:graphic>
          <a:graphicData uri="http://schemas.openxmlformats.org/drawingml/2006/table">
            <a:tbl>
              <a:tblPr firstRow="1" firstCol="1" bandRow="1">
                <a:tableStyleId>{5C22544A-7EE6-4342-B048-85BDC9FD1C3A}</a:tableStyleId>
              </a:tblPr>
              <a:tblGrid>
                <a:gridCol w="2106807">
                  <a:extLst>
                    <a:ext uri="{9D8B030D-6E8A-4147-A177-3AD203B41FA5}">
                      <a16:colId xmlns:a16="http://schemas.microsoft.com/office/drawing/2014/main" val="3670347498"/>
                    </a:ext>
                  </a:extLst>
                </a:gridCol>
                <a:gridCol w="4451100">
                  <a:extLst>
                    <a:ext uri="{9D8B030D-6E8A-4147-A177-3AD203B41FA5}">
                      <a16:colId xmlns:a16="http://schemas.microsoft.com/office/drawing/2014/main" val="4045784531"/>
                    </a:ext>
                  </a:extLst>
                </a:gridCol>
                <a:gridCol w="5503560">
                  <a:extLst>
                    <a:ext uri="{9D8B030D-6E8A-4147-A177-3AD203B41FA5}">
                      <a16:colId xmlns:a16="http://schemas.microsoft.com/office/drawing/2014/main" val="98986512"/>
                    </a:ext>
                  </a:extLst>
                </a:gridCol>
              </a:tblGrid>
              <a:tr h="599487">
                <a:tc>
                  <a:txBody>
                    <a:bodyPr/>
                    <a:lstStyle/>
                    <a:p>
                      <a:pPr algn="ctr">
                        <a:lnSpc>
                          <a:spcPct val="107000"/>
                        </a:lnSpc>
                        <a:spcAft>
                          <a:spcPts val="800"/>
                        </a:spcAft>
                      </a:pPr>
                      <a:r>
                        <a:rPr lang="it-IT" sz="800" kern="0" dirty="0">
                          <a:effectLst/>
                        </a:rPr>
                        <a:t>Intervento</a:t>
                      </a:r>
                      <a:endParaRPr lang="it-IT" sz="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noFill/>
                  </a:tcPr>
                </a:tc>
                <a:tc>
                  <a:txBody>
                    <a:bodyPr/>
                    <a:lstStyle/>
                    <a:p>
                      <a:pPr algn="ctr">
                        <a:lnSpc>
                          <a:spcPct val="107000"/>
                        </a:lnSpc>
                        <a:spcAft>
                          <a:spcPts val="800"/>
                        </a:spcAft>
                      </a:pPr>
                      <a:r>
                        <a:rPr lang="it-IT" sz="1000" kern="0" dirty="0">
                          <a:effectLst/>
                        </a:rPr>
                        <a:t>Spese</a:t>
                      </a:r>
                      <a:endParaRPr lang="it-IT"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050" kern="0" dirty="0">
                          <a:effectLst/>
                        </a:rPr>
                        <a:t>Previsione A.S. 2023/2024</a:t>
                      </a:r>
                      <a:endParaRPr lang="it-IT" sz="1050" kern="100" dirty="0">
                        <a:effectLst/>
                      </a:endParaRPr>
                    </a:p>
                    <a:p>
                      <a:pPr algn="ctr">
                        <a:lnSpc>
                          <a:spcPct val="107000"/>
                        </a:lnSpc>
                        <a:spcAft>
                          <a:spcPts val="800"/>
                        </a:spcAft>
                      </a:pPr>
                      <a:r>
                        <a:rPr lang="it-IT" sz="1050" kern="0" dirty="0">
                          <a:effectLst/>
                        </a:rPr>
                        <a:t> </a:t>
                      </a:r>
                      <a:endParaRPr lang="it-IT"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104163023"/>
                  </a:ext>
                </a:extLst>
              </a:tr>
              <a:tr h="773543">
                <a:tc>
                  <a:txBody>
                    <a:bodyPr/>
                    <a:lstStyle/>
                    <a:p>
                      <a:pPr algn="ctr">
                        <a:lnSpc>
                          <a:spcPct val="107000"/>
                        </a:lnSpc>
                        <a:spcAft>
                          <a:spcPts val="800"/>
                        </a:spcAft>
                      </a:pPr>
                      <a:r>
                        <a:rPr lang="it-IT" sz="1900" kern="0" dirty="0">
                          <a:effectLst/>
                        </a:rPr>
                        <a:t>04021.04.018660</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500" b="1" kern="0" dirty="0">
                          <a:effectLst/>
                        </a:rPr>
                        <a:t>Contributo Istituto Comprensivo per spese di gestione e progetti</a:t>
                      </a:r>
                      <a:endParaRPr lang="it-IT" sz="1500" b="1" kern="100" dirty="0">
                        <a:effectLst/>
                      </a:endParaRPr>
                    </a:p>
                    <a:p>
                      <a:pPr algn="ctr">
                        <a:lnSpc>
                          <a:spcPct val="107000"/>
                        </a:lnSpc>
                        <a:spcAft>
                          <a:spcPts val="800"/>
                        </a:spcAft>
                      </a:pPr>
                      <a:r>
                        <a:rPr lang="it-IT" sz="1500" b="1" kern="0" dirty="0">
                          <a:effectLst/>
                        </a:rPr>
                        <a:t>(€ 1.160.00 progetti + € 1.566.00 gestione)</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92D050"/>
                    </a:solidFill>
                  </a:tcPr>
                </a:tc>
                <a:tc>
                  <a:txBody>
                    <a:bodyPr/>
                    <a:lstStyle/>
                    <a:p>
                      <a:pPr algn="ctr"/>
                      <a:r>
                        <a:rPr lang="it-IT" sz="1500" b="1" dirty="0">
                          <a:effectLst/>
                        </a:rPr>
                        <a:t>€ 2.726,00</a:t>
                      </a: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2354936321"/>
                  </a:ext>
                </a:extLst>
              </a:tr>
              <a:tr h="668226">
                <a:tc>
                  <a:txBody>
                    <a:bodyPr/>
                    <a:lstStyle/>
                    <a:p>
                      <a:pPr algn="ctr">
                        <a:lnSpc>
                          <a:spcPct val="107000"/>
                        </a:lnSpc>
                        <a:spcAft>
                          <a:spcPts val="800"/>
                        </a:spcAft>
                      </a:pPr>
                      <a:r>
                        <a:rPr lang="it-IT" sz="1900" kern="0" dirty="0">
                          <a:effectLst/>
                        </a:rPr>
                        <a:t>04021.04.018670</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500" b="1" kern="0" dirty="0">
                          <a:effectLst/>
                          <a:highlight>
                            <a:srgbClr val="FFFF00"/>
                          </a:highlight>
                        </a:rPr>
                        <a:t>Contributo Comune di Mulazzano</a:t>
                      </a:r>
                      <a:endParaRPr lang="it-IT" sz="1500" b="1" kern="100" dirty="0">
                        <a:effectLst/>
                        <a:highlight>
                          <a:srgbClr val="FFFF00"/>
                        </a:highlight>
                      </a:endParaRPr>
                    </a:p>
                    <a:p>
                      <a:pPr algn="ctr">
                        <a:lnSpc>
                          <a:spcPct val="107000"/>
                        </a:lnSpc>
                        <a:spcAft>
                          <a:spcPts val="800"/>
                        </a:spcAft>
                      </a:pPr>
                      <a:r>
                        <a:rPr lang="it-IT" sz="1500" b="1" kern="0" dirty="0">
                          <a:effectLst/>
                          <a:highlight>
                            <a:srgbClr val="FFFF00"/>
                          </a:highlight>
                        </a:rPr>
                        <a:t>(€ 220 x 58 iscritti) </a:t>
                      </a:r>
                      <a:endParaRPr lang="it-IT" sz="15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7030A0"/>
                    </a:solidFill>
                  </a:tcPr>
                </a:tc>
                <a:tc>
                  <a:txBody>
                    <a:bodyPr/>
                    <a:lstStyle/>
                    <a:p>
                      <a:pPr algn="ctr"/>
                      <a:r>
                        <a:rPr lang="it-IT" sz="1500" b="1" dirty="0">
                          <a:effectLst/>
                        </a:rPr>
                        <a:t>€ 12.760,00</a:t>
                      </a:r>
                      <a:endParaRPr lang="it-IT" sz="1500" b="1" dirty="0">
                        <a:solidFill>
                          <a:srgbClr val="000000"/>
                        </a:solidFill>
                        <a:effectLst/>
                        <a:latin typeface="Tahoma" panose="020B0604030504040204" pitchFamily="34" charset="0"/>
                        <a:ea typeface="Aptos" panose="020B0004020202020204" pitchFamily="34" charset="0"/>
                      </a:endParaRPr>
                    </a:p>
                  </a:txBody>
                  <a:tcPr marL="45720" marR="45720" anchor="ctr"/>
                </a:tc>
                <a:extLst>
                  <a:ext uri="{0D108BD9-81ED-4DB2-BD59-A6C34878D82A}">
                    <a16:rowId xmlns:a16="http://schemas.microsoft.com/office/drawing/2014/main" val="3712968693"/>
                  </a:ext>
                </a:extLst>
              </a:tr>
              <a:tr h="848513">
                <a:tc>
                  <a:txBody>
                    <a:bodyPr/>
                    <a:lstStyle/>
                    <a:p>
                      <a:pPr algn="ctr">
                        <a:lnSpc>
                          <a:spcPct val="107000"/>
                        </a:lnSpc>
                        <a:spcAft>
                          <a:spcPts val="800"/>
                        </a:spcAft>
                      </a:pPr>
                      <a:r>
                        <a:rPr lang="it-IT" sz="1900" kern="0" dirty="0">
                          <a:effectLst/>
                        </a:rPr>
                        <a:t>04021.04.018670</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500" b="1" kern="0" dirty="0">
                          <a:effectLst/>
                        </a:rPr>
                        <a:t>Contributo Comune di</a:t>
                      </a:r>
                      <a:endParaRPr lang="it-IT" sz="1500" b="1" kern="100" dirty="0">
                        <a:effectLst/>
                      </a:endParaRPr>
                    </a:p>
                    <a:p>
                      <a:pPr algn="ctr">
                        <a:lnSpc>
                          <a:spcPct val="107000"/>
                        </a:lnSpc>
                        <a:spcAft>
                          <a:spcPts val="800"/>
                        </a:spcAft>
                      </a:pPr>
                      <a:r>
                        <a:rPr lang="it-IT" sz="1500" b="1" kern="0" dirty="0">
                          <a:effectLst/>
                        </a:rPr>
                        <a:t>Lodi (1 iscritto)</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00B0F0"/>
                    </a:solidFill>
                  </a:tcPr>
                </a:tc>
                <a:tc>
                  <a:txBody>
                    <a:bodyPr/>
                    <a:lstStyle/>
                    <a:p>
                      <a:pPr algn="ctr"/>
                      <a:r>
                        <a:rPr lang="it-IT" sz="1500" b="1" dirty="0">
                          <a:effectLst/>
                        </a:rPr>
                        <a:t>€ 150,00</a:t>
                      </a: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908703871"/>
                  </a:ext>
                </a:extLst>
              </a:tr>
              <a:tr h="885780">
                <a:tc>
                  <a:txBody>
                    <a:bodyPr/>
                    <a:lstStyle/>
                    <a:p>
                      <a:pPr algn="ctr">
                        <a:lnSpc>
                          <a:spcPct val="107000"/>
                        </a:lnSpc>
                        <a:spcAft>
                          <a:spcPts val="800"/>
                        </a:spcAft>
                      </a:pPr>
                      <a:r>
                        <a:rPr lang="it-IT" sz="1900" kern="0" dirty="0">
                          <a:effectLst/>
                        </a:rPr>
                        <a:t>04061.04.044410</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endParaRPr lang="it-IT" sz="1500" b="1" kern="0" dirty="0">
                        <a:effectLst/>
                      </a:endParaRPr>
                    </a:p>
                    <a:p>
                      <a:pPr algn="ctr">
                        <a:lnSpc>
                          <a:spcPct val="107000"/>
                        </a:lnSpc>
                        <a:spcAft>
                          <a:spcPts val="800"/>
                        </a:spcAft>
                      </a:pPr>
                      <a:r>
                        <a:rPr lang="it-IT" sz="1500" b="1" kern="0" dirty="0">
                          <a:effectLst/>
                        </a:rPr>
                        <a:t>Assistenza Educativa Scolastica</a:t>
                      </a:r>
                      <a:endParaRPr lang="it-IT" sz="1500" b="1" kern="100" dirty="0">
                        <a:effectLst/>
                      </a:endParaRPr>
                    </a:p>
                    <a:p>
                      <a:pPr algn="ctr">
                        <a:lnSpc>
                          <a:spcPct val="107000"/>
                        </a:lnSpc>
                        <a:spcAft>
                          <a:spcPts val="800"/>
                        </a:spcAft>
                      </a:pPr>
                      <a:r>
                        <a:rPr lang="it-IT" sz="1500" b="1" kern="0" dirty="0">
                          <a:effectLst/>
                        </a:rPr>
                        <a:t> </a:t>
                      </a:r>
                      <a:endParaRPr lang="it-IT" sz="1500" b="1" kern="100" dirty="0">
                        <a:effectLst/>
                      </a:endParaRP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FFFF00"/>
                    </a:solidFill>
                  </a:tcPr>
                </a:tc>
                <a:tc>
                  <a:txBody>
                    <a:bodyPr/>
                    <a:lstStyle/>
                    <a:p>
                      <a:pPr algn="ctr"/>
                      <a:r>
                        <a:rPr lang="it-IT" sz="1500" b="1" dirty="0">
                          <a:effectLst/>
                        </a:rPr>
                        <a:t>€ 19.044,00</a:t>
                      </a: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2955756233"/>
                  </a:ext>
                </a:extLst>
              </a:tr>
              <a:tr h="868858">
                <a:tc>
                  <a:txBody>
                    <a:bodyPr/>
                    <a:lstStyle/>
                    <a:p>
                      <a:pPr algn="ctr">
                        <a:lnSpc>
                          <a:spcPct val="107000"/>
                        </a:lnSpc>
                        <a:spcAft>
                          <a:spcPts val="800"/>
                        </a:spcAft>
                      </a:pPr>
                      <a:r>
                        <a:rPr lang="it-IT" sz="1900" kern="0" dirty="0">
                          <a:effectLst/>
                        </a:rPr>
                        <a:t>04061.03.019351</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500" b="1" kern="0" dirty="0">
                          <a:effectLst/>
                        </a:rPr>
                        <a:t> </a:t>
                      </a:r>
                      <a:endParaRPr lang="it-IT" sz="1500" b="1" kern="100" dirty="0">
                        <a:effectLst/>
                      </a:endParaRPr>
                    </a:p>
                    <a:p>
                      <a:pPr algn="ctr">
                        <a:lnSpc>
                          <a:spcPct val="107000"/>
                        </a:lnSpc>
                        <a:spcAft>
                          <a:spcPts val="800"/>
                        </a:spcAft>
                      </a:pPr>
                      <a:r>
                        <a:rPr lang="it-IT" sz="1500" b="1" kern="0" dirty="0">
                          <a:effectLst/>
                        </a:rPr>
                        <a:t>Trasporto scolastico</a:t>
                      </a:r>
                      <a:endParaRPr lang="it-IT" sz="1500" b="1" kern="100" dirty="0">
                        <a:effectLst/>
                      </a:endParaRP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00B050"/>
                    </a:solidFill>
                  </a:tcPr>
                </a:tc>
                <a:tc>
                  <a:txBody>
                    <a:bodyPr/>
                    <a:lstStyle/>
                    <a:p>
                      <a:pPr algn="ctr"/>
                      <a:r>
                        <a:rPr lang="it-IT" sz="1500" b="1" dirty="0">
                          <a:effectLst/>
                        </a:rPr>
                        <a:t>€ 12.435,00</a:t>
                      </a: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2778788425"/>
                  </a:ext>
                </a:extLst>
              </a:tr>
              <a:tr h="1268804">
                <a:tc>
                  <a:txBody>
                    <a:bodyPr/>
                    <a:lstStyle/>
                    <a:p>
                      <a:pPr algn="ctr">
                        <a:lnSpc>
                          <a:spcPct val="107000"/>
                        </a:lnSpc>
                        <a:spcAft>
                          <a:spcPts val="800"/>
                        </a:spcAft>
                      </a:pPr>
                      <a:r>
                        <a:rPr lang="it-IT" sz="1900" kern="0" dirty="0">
                          <a:effectLst/>
                        </a:rPr>
                        <a:t>04071.03.017501</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tc>
                  <a:txBody>
                    <a:bodyPr/>
                    <a:lstStyle/>
                    <a:p>
                      <a:pPr algn="ctr">
                        <a:lnSpc>
                          <a:spcPct val="107000"/>
                        </a:lnSpc>
                        <a:spcAft>
                          <a:spcPts val="800"/>
                        </a:spcAft>
                      </a:pPr>
                      <a:r>
                        <a:rPr lang="it-IT" sz="1500" b="1" kern="0" dirty="0">
                          <a:effectLst/>
                        </a:rPr>
                        <a:t> </a:t>
                      </a:r>
                      <a:endParaRPr lang="it-IT" sz="1500" b="1" kern="100" dirty="0">
                        <a:effectLst/>
                      </a:endParaRPr>
                    </a:p>
                    <a:p>
                      <a:pPr algn="ctr">
                        <a:lnSpc>
                          <a:spcPct val="107000"/>
                        </a:lnSpc>
                        <a:spcAft>
                          <a:spcPts val="800"/>
                        </a:spcAft>
                      </a:pPr>
                      <a:r>
                        <a:rPr lang="it-IT" sz="1500" b="1" kern="0" dirty="0">
                          <a:effectLst/>
                        </a:rPr>
                        <a:t>Premio miglior alunno</a:t>
                      </a:r>
                      <a:endParaRPr lang="it-IT" sz="1500" b="1" kern="100" dirty="0">
                        <a:effectLst/>
                      </a:endParaRPr>
                    </a:p>
                    <a:p>
                      <a:pPr algn="ctr">
                        <a:lnSpc>
                          <a:spcPct val="107000"/>
                        </a:lnSpc>
                        <a:spcAft>
                          <a:spcPts val="800"/>
                        </a:spcAft>
                      </a:pPr>
                      <a:r>
                        <a:rPr lang="it-IT" sz="1500" b="1" kern="0" dirty="0">
                          <a:effectLst/>
                        </a:rPr>
                        <a:t> </a:t>
                      </a:r>
                      <a:endParaRPr lang="it-IT" sz="1500" b="1" kern="100" dirty="0">
                        <a:effectLst/>
                      </a:endParaRPr>
                    </a:p>
                    <a:p>
                      <a:pPr algn="ctr">
                        <a:lnSpc>
                          <a:spcPct val="107000"/>
                        </a:lnSpc>
                        <a:spcAft>
                          <a:spcPts val="800"/>
                        </a:spcAft>
                      </a:pPr>
                      <a:r>
                        <a:rPr lang="it-IT" sz="1500" b="1" kern="0" dirty="0">
                          <a:effectLst/>
                        </a:rPr>
                        <a:t> </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solidFill>
                      <a:srgbClr val="FF0000"/>
                    </a:solidFill>
                  </a:tcPr>
                </a:tc>
                <a:tc>
                  <a:txBody>
                    <a:bodyPr/>
                    <a:lstStyle/>
                    <a:p>
                      <a:pPr algn="ctr">
                        <a:lnSpc>
                          <a:spcPct val="107000"/>
                        </a:lnSpc>
                        <a:spcAft>
                          <a:spcPts val="800"/>
                        </a:spcAft>
                      </a:pPr>
                      <a:r>
                        <a:rPr lang="it-IT" sz="1500" b="1" kern="0" dirty="0">
                          <a:effectLst/>
                        </a:rPr>
                        <a:t>€ 400,00</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863" marR="47863" marT="0" marB="0" anchor="ctr"/>
                </a:tc>
                <a:extLst>
                  <a:ext uri="{0D108BD9-81ED-4DB2-BD59-A6C34878D82A}">
                    <a16:rowId xmlns:a16="http://schemas.microsoft.com/office/drawing/2014/main" val="1764585026"/>
                  </a:ext>
                </a:extLst>
              </a:tr>
            </a:tbl>
          </a:graphicData>
        </a:graphic>
      </p:graphicFrame>
      <p:sp>
        <p:nvSpPr>
          <p:cNvPr id="5" name="CasellaDiTesto 4">
            <a:extLst>
              <a:ext uri="{FF2B5EF4-FFF2-40B4-BE49-F238E27FC236}">
                <a16:creationId xmlns:a16="http://schemas.microsoft.com/office/drawing/2014/main" id="{FE6E0F90-26C8-0482-D639-752574C83A5C}"/>
              </a:ext>
            </a:extLst>
          </p:cNvPr>
          <p:cNvSpPr txBox="1"/>
          <p:nvPr/>
        </p:nvSpPr>
        <p:spPr>
          <a:xfrm rot="730529" flipH="1">
            <a:off x="84691" y="3296048"/>
            <a:ext cx="2212246" cy="1560492"/>
          </a:xfrm>
          <a:prstGeom prst="rect">
            <a:avLst/>
          </a:prstGeom>
          <a:noFill/>
        </p:spPr>
        <p:txBody>
          <a:bodyPr wrap="square">
            <a:spAutoFit/>
          </a:bodyPr>
          <a:lstStyle/>
          <a:p>
            <a:pPr marL="457200" algn="just">
              <a:lnSpc>
                <a:spcPct val="107000"/>
              </a:lnSpc>
            </a:pPr>
            <a:r>
              <a:rPr lang="it-IT" sz="1800" b="1" kern="100" dirty="0">
                <a:effectLst/>
                <a:latin typeface="Verdana" panose="020B0604030504040204" pitchFamily="34" charset="0"/>
                <a:ea typeface="Aptos" panose="020B0004020202020204" pitchFamily="34" charset="0"/>
                <a:cs typeface="Arial" panose="020B0604020202020204" pitchFamily="34" charset="0"/>
              </a:rPr>
              <a:t>SCUOLA SECONDARIA DI PRIMO GRADO</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pPr>
            <a:r>
              <a:rPr lang="it-IT" sz="1800" b="1" kern="100" dirty="0">
                <a:effectLst/>
                <a:latin typeface="Verdana" panose="020B0604030504040204" pitchFamily="34" charset="0"/>
                <a:ea typeface="Aptos" panose="020B0004020202020204" pitchFamily="34" charset="0"/>
                <a:cs typeface="Arial" panose="020B0604020202020204" pitchFamily="34" charset="0"/>
              </a:rPr>
              <a:t> </a:t>
            </a:r>
            <a:endParaRPr lang="it-IT"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693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2CC271C-EAD6-9E8C-8D0A-4B6ACCE66374}"/>
              </a:ext>
            </a:extLst>
          </p:cNvPr>
          <p:cNvSpPr>
            <a:spLocks noGrp="1"/>
          </p:cNvSpPr>
          <p:nvPr>
            <p:ph type="title"/>
          </p:nvPr>
        </p:nvSpPr>
        <p:spPr>
          <a:xfrm>
            <a:off x="5131904" y="765313"/>
            <a:ext cx="4689806" cy="225286"/>
          </a:xfrm>
          <a:ln>
            <a:solidFill>
              <a:schemeClr val="accent1"/>
            </a:solidFill>
          </a:ln>
        </p:spPr>
        <p:txBody>
          <a:bodyPr>
            <a:normAutofit fontScale="90000"/>
          </a:bodyPr>
          <a:lstStyle/>
          <a:p>
            <a:r>
              <a:rPr lang="it-IT" sz="1800" b="1" kern="100" dirty="0">
                <a:latin typeface="Verdana" panose="020B0604030504040204" pitchFamily="34" charset="0"/>
                <a:ea typeface="Aptos" panose="020B0004020202020204" pitchFamily="34" charset="0"/>
                <a:cs typeface="Arial" panose="020B0604020202020204" pitchFamily="34" charset="0"/>
              </a:rPr>
              <a:t>Convenzione con il Comune di Mulazzano</a:t>
            </a:r>
            <a:br>
              <a:rPr lang="it-IT" sz="1800" kern="100" dirty="0">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7" name="Segnaposto testo 6">
            <a:extLst>
              <a:ext uri="{FF2B5EF4-FFF2-40B4-BE49-F238E27FC236}">
                <a16:creationId xmlns:a16="http://schemas.microsoft.com/office/drawing/2014/main" id="{E0599CA6-7199-7161-3CE0-67E602340301}"/>
              </a:ext>
            </a:extLst>
          </p:cNvPr>
          <p:cNvSpPr>
            <a:spLocks noGrp="1"/>
          </p:cNvSpPr>
          <p:nvPr>
            <p:ph type="body" idx="1"/>
          </p:nvPr>
        </p:nvSpPr>
        <p:spPr>
          <a:xfrm>
            <a:off x="1709530" y="4144617"/>
            <a:ext cx="8348870" cy="2226365"/>
          </a:xfrm>
          <a:solidFill>
            <a:srgbClr val="FFFF00"/>
          </a:solidFill>
        </p:spPr>
        <p:txBody>
          <a:bodyPr>
            <a:normAutofit fontScale="85000" lnSpcReduction="10000"/>
          </a:bodyPr>
          <a:lstStyle/>
          <a:p>
            <a:pPr algn="just">
              <a:lnSpc>
                <a:spcPct val="107000"/>
              </a:lnSpc>
              <a:spcAft>
                <a:spcPts val="900"/>
              </a:spcAft>
              <a:tabLst>
                <a:tab pos="5495925" algn="l"/>
              </a:tabLst>
            </a:pPr>
            <a:r>
              <a:rPr lang="it-IT" b="1" kern="100" dirty="0">
                <a:latin typeface="Verdana" panose="020B0604030504040204" pitchFamily="34" charset="0"/>
                <a:ea typeface="Aptos" panose="020B0004020202020204" pitchFamily="34" charset="0"/>
                <a:cs typeface="Arial" panose="020B0604020202020204" pitchFamily="34" charset="0"/>
              </a:rPr>
              <a:t>Convenzione con il Comune di Lodi</a:t>
            </a:r>
            <a:endParaRPr lang="it-IT" b="1"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900"/>
              </a:spcAft>
              <a:tabLst>
                <a:tab pos="5495925" algn="l"/>
              </a:tabLst>
            </a:pPr>
            <a:r>
              <a:rPr lang="it-IT" b="1" kern="100" dirty="0">
                <a:latin typeface="Verdana" panose="020B0604030504040204" pitchFamily="34" charset="0"/>
                <a:ea typeface="Aptos" panose="020B0004020202020204" pitchFamily="34" charset="0"/>
                <a:cs typeface="Arial" panose="020B0604020202020204" pitchFamily="34" charset="0"/>
              </a:rPr>
              <a:t>Tenendo conto che alcuni alunni frequentano la scuola secondaria di primo grado a Lodi, su richiesta del Comune di Lodi, è stata approvata con deliberazione C.C. n. 8 del 23/04/2024 la convenzione per il triennio scolastico 2024/2025 – 2025/2026 – 2026/2027, nella quale il Comune di Cervignano d’Adda s’impegna a corrispondere annualmente un importo di € 150,00 al Comune di Lodi per ogni alunno iscritto alle scuole statali di primo grado di Lodi.</a:t>
            </a:r>
            <a:endParaRPr lang="it-IT" b="1" kern="100" dirty="0">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
        <p:nvSpPr>
          <p:cNvPr id="6" name="CasellaDiTesto 5">
            <a:extLst>
              <a:ext uri="{FF2B5EF4-FFF2-40B4-BE49-F238E27FC236}">
                <a16:creationId xmlns:a16="http://schemas.microsoft.com/office/drawing/2014/main" id="{B51498D4-A533-689C-70DC-48516329FF02}"/>
              </a:ext>
            </a:extLst>
          </p:cNvPr>
          <p:cNvSpPr txBox="1"/>
          <p:nvPr/>
        </p:nvSpPr>
        <p:spPr>
          <a:xfrm>
            <a:off x="1441174" y="911087"/>
            <a:ext cx="8918713" cy="2862322"/>
          </a:xfrm>
          <a:prstGeom prst="rect">
            <a:avLst/>
          </a:prstGeom>
          <a:solidFill>
            <a:schemeClr val="accent5"/>
          </a:solidFill>
        </p:spPr>
        <p:txBody>
          <a:bodyPr wrap="square">
            <a:spAutoFit/>
          </a:bodyPr>
          <a:lstStyle/>
          <a:p>
            <a:pPr algn="just"/>
            <a:r>
              <a:rPr lang="it-IT" dirty="0">
                <a:latin typeface="Verdana" panose="020B0604030504040204" pitchFamily="34" charset="0"/>
                <a:ea typeface="Aptos" panose="020B0004020202020204" pitchFamily="34" charset="0"/>
                <a:cs typeface="Arial" panose="020B0604020202020204" pitchFamily="34" charset="0"/>
              </a:rPr>
              <a:t>Con il Comune di Mulazzano esiste apposita convenzione approvata per gli anni gli anni scolastici 2023/2024 – 2024/2025 che  disciplina i rapporti per la gestione ed il funzionamento del plesso scolastico Scuola secondaria di primo grado statale A. Gramsci (di cui il comune di Mulazzano è proprietario).</a:t>
            </a:r>
          </a:p>
          <a:p>
            <a:pPr algn="just"/>
            <a:r>
              <a:rPr lang="it-IT" kern="100" dirty="0">
                <a:latin typeface="Verdana" panose="020B0604030504040204" pitchFamily="34" charset="0"/>
                <a:ea typeface="Aptos" panose="020B0004020202020204" pitchFamily="34" charset="0"/>
                <a:cs typeface="Arial" panose="020B0604020202020204" pitchFamily="34" charset="0"/>
              </a:rPr>
              <a:t>Il Comune di Cervignano d’Adda s’impegna a corrispondere annualmente un importo di </a:t>
            </a:r>
            <a:r>
              <a:rPr lang="it-IT" b="1" kern="100" dirty="0">
                <a:latin typeface="Verdana" panose="020B0604030504040204" pitchFamily="34" charset="0"/>
                <a:ea typeface="Aptos" panose="020B0004020202020204" pitchFamily="34" charset="0"/>
                <a:cs typeface="Arial" panose="020B0604020202020204" pitchFamily="34" charset="0"/>
              </a:rPr>
              <a:t>€ 220,00 al Comune di Mulazzano per ogni alunno iscritto </a:t>
            </a:r>
            <a:r>
              <a:rPr lang="it-IT" kern="100" dirty="0">
                <a:latin typeface="Verdana" panose="020B0604030504040204" pitchFamily="34" charset="0"/>
                <a:ea typeface="Aptos" panose="020B0004020202020204" pitchFamily="34" charset="0"/>
                <a:cs typeface="Arial" panose="020B0604020202020204" pitchFamily="34" charset="0"/>
              </a:rPr>
              <a:t>alla scuola secondaria di primo grado dell’Istituto Comprensivo “A. Gramsci” di Mulazzano.</a:t>
            </a:r>
            <a:endParaRPr lang="it-IT" kern="100" dirty="0">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789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8C22A125-7162-EBAE-275D-BD2CFE5E8624}"/>
              </a:ext>
            </a:extLst>
          </p:cNvPr>
          <p:cNvSpPr>
            <a:spLocks noGrp="1"/>
          </p:cNvSpPr>
          <p:nvPr>
            <p:ph type="title"/>
          </p:nvPr>
        </p:nvSpPr>
        <p:spPr>
          <a:xfrm>
            <a:off x="2592925" y="624110"/>
            <a:ext cx="8911687" cy="1781160"/>
          </a:xfrm>
          <a:solidFill>
            <a:srgbClr val="92D050"/>
          </a:solidFill>
          <a:ln>
            <a:solidFill>
              <a:schemeClr val="accent1"/>
            </a:solidFill>
          </a:ln>
        </p:spPr>
        <p:txBody>
          <a:bodyPr>
            <a:normAutofit/>
          </a:bodyPr>
          <a:lstStyle/>
          <a:p>
            <a:pPr algn="just"/>
            <a:r>
              <a:rPr lang="it-IT" sz="1800" dirty="0">
                <a:effectLst/>
                <a:latin typeface="Verdana" panose="020B0604030504040204" pitchFamily="34" charset="0"/>
                <a:ea typeface="Times New Roman" panose="02020603050405020304" pitchFamily="18" charset="0"/>
                <a:cs typeface="Arial" panose="020B0604020202020204" pitchFamily="34" charset="0"/>
              </a:rPr>
              <a:t>I rapporti tra il Comune e l’Istituto Comprensivo A. GRAMSCI  per l’attuazione degli interventi previsti dal Piano dell’offerta formativa e dal piano dei servizi sono regolati dalla convenzione approvata dalla Giunta Comunale con deliberazione n. 70 del 09/09/2021 che scadrà il 31/08/2026</a:t>
            </a:r>
            <a:endParaRPr lang="it-IT" dirty="0"/>
          </a:p>
        </p:txBody>
      </p:sp>
      <p:sp>
        <p:nvSpPr>
          <p:cNvPr id="8" name="Segnaposto contenuto 7">
            <a:extLst>
              <a:ext uri="{FF2B5EF4-FFF2-40B4-BE49-F238E27FC236}">
                <a16:creationId xmlns:a16="http://schemas.microsoft.com/office/drawing/2014/main" id="{1FB49DE8-C72F-9B18-B359-81A43D0E963E}"/>
              </a:ext>
            </a:extLst>
          </p:cNvPr>
          <p:cNvSpPr>
            <a:spLocks noGrp="1"/>
          </p:cNvSpPr>
          <p:nvPr>
            <p:ph idx="1"/>
          </p:nvPr>
        </p:nvSpPr>
        <p:spPr>
          <a:xfrm>
            <a:off x="2589212" y="2713382"/>
            <a:ext cx="8915400" cy="3197839"/>
          </a:xfrm>
          <a:solidFill>
            <a:srgbClr val="FFFF00"/>
          </a:solidFill>
          <a:ln>
            <a:solidFill>
              <a:srgbClr val="00B0F0"/>
            </a:solidFill>
          </a:ln>
        </p:spPr>
        <p:txBody>
          <a:bodyPr/>
          <a:lstStyle/>
          <a:p>
            <a:pPr algn="just"/>
            <a:r>
              <a:rPr lang="it-IT" b="1" dirty="0"/>
              <a:t>Art. 18 : a copertura delle spese di gestione nonché di funzionamento il Comune eroga alla Direzione didattica € 27,00 per ogni alunno frequentante la scuola primaria e secondaria di I’ grado</a:t>
            </a:r>
          </a:p>
          <a:p>
            <a:pPr algn="just"/>
            <a:r>
              <a:rPr lang="it-IT" b="1" dirty="0"/>
              <a:t>Art. 20: Per la realizzazione dei progetti concordati, inseriti nell’offerta formativa, il </a:t>
            </a:r>
            <a:r>
              <a:rPr lang="it-IT" b="1" dirty="0">
                <a:solidFill>
                  <a:schemeClr val="tx1"/>
                </a:solidFill>
              </a:rPr>
              <a:t>Comune eroga alla direzione didattica un contributo di € 20,00 per ogni alunno frequentante la scuola primaria e secondaria di I’ grado</a:t>
            </a:r>
          </a:p>
          <a:p>
            <a:pPr algn="just"/>
            <a:r>
              <a:rPr lang="it-IT" b="1" dirty="0">
                <a:solidFill>
                  <a:schemeClr val="tx1"/>
                </a:solidFill>
              </a:rPr>
              <a:t>Totale </a:t>
            </a:r>
            <a:r>
              <a:rPr lang="it-IT" b="1" dirty="0" err="1">
                <a:solidFill>
                  <a:schemeClr val="tx1"/>
                </a:solidFill>
              </a:rPr>
              <a:t>prev</a:t>
            </a:r>
            <a:r>
              <a:rPr lang="it-IT" b="1" dirty="0">
                <a:solidFill>
                  <a:schemeClr val="tx1"/>
                </a:solidFill>
              </a:rPr>
              <a:t>. Anno 2024/2025 € 6.157,00</a:t>
            </a:r>
          </a:p>
        </p:txBody>
      </p:sp>
    </p:spTree>
    <p:extLst>
      <p:ext uri="{BB962C8B-B14F-4D97-AF65-F5344CB8AC3E}">
        <p14:creationId xmlns:p14="http://schemas.microsoft.com/office/powerpoint/2010/main" val="380439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CAF3B1-7502-2747-DA46-4607DC4B8DF2}"/>
              </a:ext>
            </a:extLst>
          </p:cNvPr>
          <p:cNvSpPr>
            <a:spLocks noGrp="1"/>
          </p:cNvSpPr>
          <p:nvPr>
            <p:ph type="title"/>
          </p:nvPr>
        </p:nvSpPr>
        <p:spPr>
          <a:xfrm>
            <a:off x="2344446" y="663867"/>
            <a:ext cx="8911687" cy="1280890"/>
          </a:xfrm>
          <a:solidFill>
            <a:srgbClr val="00B0F0"/>
          </a:solidFill>
        </p:spPr>
        <p:txBody>
          <a:bodyPr>
            <a:normAutofit fontScale="90000"/>
          </a:bodyPr>
          <a:lstStyle/>
          <a:p>
            <a:r>
              <a:rPr lang="it-IT" sz="1800" b="1" kern="100" dirty="0">
                <a:effectLst/>
                <a:latin typeface="Verdana" panose="020B0604030504040204" pitchFamily="34" charset="0"/>
                <a:ea typeface="Aptos" panose="020B0004020202020204" pitchFamily="34" charset="0"/>
                <a:cs typeface="Arial" panose="020B0604020202020204" pitchFamily="34" charset="0"/>
              </a:rPr>
              <a:t>SCUOLA SECONDARIA DI SECONDO GRADO</a:t>
            </a:r>
            <a:br>
              <a:rPr lang="it-IT" sz="1800" b="1" kern="100" dirty="0">
                <a:effectLst/>
                <a:latin typeface="Verdana" panose="020B0604030504040204" pitchFamily="34" charset="0"/>
                <a:ea typeface="Aptos" panose="020B0004020202020204" pitchFamily="34" charset="0"/>
                <a:cs typeface="Arial" panose="020B0604020202020204" pitchFamily="34" charset="0"/>
              </a:rPr>
            </a:b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r>
              <a:rPr lang="it-IT" sz="1800" dirty="0">
                <a:effectLst/>
                <a:latin typeface="Verdana" panose="020B0604030504040204" pitchFamily="34" charset="0"/>
                <a:ea typeface="Aptos" panose="020B0004020202020204" pitchFamily="34" charset="0"/>
                <a:cs typeface="Times New Roman" panose="02020603050405020304" pitchFamily="18" charset="0"/>
              </a:rPr>
              <a:t>Il Comune di Cervignano d’Adda ha presentato a Regione Lombardia domanda di assegnazione di contributo a supporto dei servizi di assistenza educativa e di trasporto scolastico</a:t>
            </a:r>
            <a:endParaRPr lang="it-IT" dirty="0"/>
          </a:p>
        </p:txBody>
      </p:sp>
      <p:graphicFrame>
        <p:nvGraphicFramePr>
          <p:cNvPr id="4" name="Segnaposto contenuto 3">
            <a:extLst>
              <a:ext uri="{FF2B5EF4-FFF2-40B4-BE49-F238E27FC236}">
                <a16:creationId xmlns:a16="http://schemas.microsoft.com/office/drawing/2014/main" id="{D11C0D28-A4F1-AA37-6A47-E77781173D9B}"/>
              </a:ext>
            </a:extLst>
          </p:cNvPr>
          <p:cNvGraphicFramePr>
            <a:graphicFrameLocks noGrp="1"/>
          </p:cNvGraphicFramePr>
          <p:nvPr>
            <p:ph sz="half" idx="1"/>
            <p:extLst>
              <p:ext uri="{D42A27DB-BD31-4B8C-83A1-F6EECF244321}">
                <p14:modId xmlns:p14="http://schemas.microsoft.com/office/powerpoint/2010/main" val="3591920702"/>
              </p:ext>
            </p:extLst>
          </p:nvPr>
        </p:nvGraphicFramePr>
        <p:xfrm>
          <a:off x="1649896" y="2613991"/>
          <a:ext cx="5252553" cy="2339009"/>
        </p:xfrm>
        <a:graphic>
          <a:graphicData uri="http://schemas.openxmlformats.org/drawingml/2006/table">
            <a:tbl>
              <a:tblPr firstRow="1" firstCol="1" bandRow="1">
                <a:tableStyleId>{5C22544A-7EE6-4342-B048-85BDC9FD1C3A}</a:tableStyleId>
              </a:tblPr>
              <a:tblGrid>
                <a:gridCol w="843420">
                  <a:extLst>
                    <a:ext uri="{9D8B030D-6E8A-4147-A177-3AD203B41FA5}">
                      <a16:colId xmlns:a16="http://schemas.microsoft.com/office/drawing/2014/main" val="500640232"/>
                    </a:ext>
                  </a:extLst>
                </a:gridCol>
                <a:gridCol w="2602972">
                  <a:extLst>
                    <a:ext uri="{9D8B030D-6E8A-4147-A177-3AD203B41FA5}">
                      <a16:colId xmlns:a16="http://schemas.microsoft.com/office/drawing/2014/main" val="1238006549"/>
                    </a:ext>
                  </a:extLst>
                </a:gridCol>
                <a:gridCol w="1806161">
                  <a:extLst>
                    <a:ext uri="{9D8B030D-6E8A-4147-A177-3AD203B41FA5}">
                      <a16:colId xmlns:a16="http://schemas.microsoft.com/office/drawing/2014/main" val="1196398959"/>
                    </a:ext>
                  </a:extLst>
                </a:gridCol>
              </a:tblGrid>
              <a:tr h="759739">
                <a:tc>
                  <a:txBody>
                    <a:bodyPr/>
                    <a:lstStyle/>
                    <a:p>
                      <a:pPr algn="ctr">
                        <a:lnSpc>
                          <a:spcPct val="107000"/>
                        </a:lnSpc>
                        <a:spcAft>
                          <a:spcPts val="900"/>
                        </a:spcAft>
                        <a:tabLst>
                          <a:tab pos="5495925" algn="l"/>
                        </a:tabLst>
                      </a:pPr>
                      <a:r>
                        <a:rPr lang="it-IT" sz="1100" kern="0">
                          <a:effectLst/>
                        </a:rPr>
                        <a:t>Intervento</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07000"/>
                        </a:lnSpc>
                        <a:spcAft>
                          <a:spcPts val="900"/>
                        </a:spcAft>
                        <a:tabLst>
                          <a:tab pos="5495925" algn="l"/>
                        </a:tabLst>
                      </a:pPr>
                      <a:r>
                        <a:rPr lang="it-IT" sz="1100" kern="0" dirty="0">
                          <a:effectLst/>
                        </a:rPr>
                        <a:t>Spese</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900"/>
                        </a:spcAft>
                        <a:tabLst>
                          <a:tab pos="5495925" algn="l"/>
                        </a:tabLst>
                      </a:pPr>
                      <a:r>
                        <a:rPr lang="it-IT" sz="1100" kern="0">
                          <a:effectLst/>
                        </a:rPr>
                        <a:t>Previsione A.S 2024/2025</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987257"/>
                  </a:ext>
                </a:extLst>
              </a:tr>
              <a:tr h="1579270">
                <a:tc>
                  <a:txBody>
                    <a:bodyPr/>
                    <a:lstStyle/>
                    <a:p>
                      <a:pPr algn="just">
                        <a:lnSpc>
                          <a:spcPct val="107000"/>
                        </a:lnSpc>
                        <a:spcAft>
                          <a:spcPts val="900"/>
                        </a:spcAft>
                        <a:tabLst>
                          <a:tab pos="5495925" algn="l"/>
                        </a:tabLst>
                      </a:pPr>
                      <a:r>
                        <a:rPr lang="it-IT" sz="1100" kern="0">
                          <a:effectLst/>
                        </a:rPr>
                        <a:t>04061.04.044410</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R="651510" algn="ctr">
                        <a:lnSpc>
                          <a:spcPct val="107000"/>
                        </a:lnSpc>
                        <a:spcAft>
                          <a:spcPts val="900"/>
                        </a:spcAft>
                        <a:tabLst>
                          <a:tab pos="5495925" algn="l"/>
                        </a:tabLst>
                      </a:pPr>
                      <a:r>
                        <a:rPr lang="it-IT" sz="1600" b="1" kern="0" dirty="0">
                          <a:effectLst/>
                        </a:rPr>
                        <a:t>Assistenza Educativa Scolastica</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r>
                        <a:rPr lang="it-IT" sz="1600" b="1" dirty="0">
                          <a:effectLst/>
                        </a:rPr>
                        <a:t>€ 34.408,00</a:t>
                      </a:r>
                    </a:p>
                    <a:p>
                      <a:pPr algn="ctr">
                        <a:lnSpc>
                          <a:spcPct val="107000"/>
                        </a:lnSpc>
                        <a:spcAft>
                          <a:spcPts val="900"/>
                        </a:spcAft>
                        <a:tabLst>
                          <a:tab pos="5495925" algn="l"/>
                        </a:tabLst>
                      </a:pPr>
                      <a:r>
                        <a:rPr lang="it-IT" sz="1600" b="1" kern="0" dirty="0">
                          <a:effectLst/>
                        </a:rPr>
                        <a:t> </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913209"/>
                  </a:ext>
                </a:extLst>
              </a:tr>
            </a:tbl>
          </a:graphicData>
        </a:graphic>
      </p:graphicFrame>
      <p:sp>
        <p:nvSpPr>
          <p:cNvPr id="5" name="Segnaposto contenuto 4">
            <a:extLst>
              <a:ext uri="{FF2B5EF4-FFF2-40B4-BE49-F238E27FC236}">
                <a16:creationId xmlns:a16="http://schemas.microsoft.com/office/drawing/2014/main" id="{790B8F08-FDC9-6ABA-E4A2-365B9D0A1E1C}"/>
              </a:ext>
            </a:extLst>
          </p:cNvPr>
          <p:cNvSpPr>
            <a:spLocks noGrp="1"/>
          </p:cNvSpPr>
          <p:nvPr>
            <p:ph sz="half" idx="2"/>
          </p:nvPr>
        </p:nvSpPr>
        <p:spPr>
          <a:xfrm>
            <a:off x="7190747" y="2126221"/>
            <a:ext cx="4313864" cy="4473361"/>
          </a:xfrm>
        </p:spPr>
        <p:txBody>
          <a:bodyPr/>
          <a:lstStyle/>
          <a:p>
            <a:pPr algn="ctr"/>
            <a:r>
              <a:rPr lang="it-IT" sz="1800" kern="100" dirty="0">
                <a:effectLst/>
                <a:latin typeface="Verdana" panose="020B0604030504040204" pitchFamily="34" charset="0"/>
                <a:ea typeface="Aptos" panose="020B0004020202020204" pitchFamily="34" charset="0"/>
                <a:cs typeface="Times New Roman" panose="02020603050405020304" pitchFamily="18" charset="0"/>
              </a:rPr>
              <a:t>Con deliberazione G.C. n. 61 del 10/09/2024 è stato approvato un accordo con l’Associazione “Leo all’Ingiù - APS” di Zelo Buon Persico per il servizio di trasporto (autista e accompagnatore) con automezzo comunale di n. 2 alunni con disabilità diretti alle scuole superiori e </a:t>
            </a:r>
            <a:r>
              <a:rPr lang="it-IT" sz="1800" kern="100" dirty="0" err="1">
                <a:effectLst/>
                <a:latin typeface="Verdana" panose="020B0604030504040204" pitchFamily="34" charset="0"/>
                <a:ea typeface="Aptos" panose="020B0004020202020204" pitchFamily="34" charset="0"/>
                <a:cs typeface="Arial" panose="020B0604020202020204" pitchFamily="34" charset="0"/>
              </a:rPr>
              <a:t>IeFP</a:t>
            </a:r>
            <a:r>
              <a:rPr lang="it-IT" sz="1800" kern="100" dirty="0">
                <a:effectLst/>
                <a:latin typeface="Verdana" panose="020B0604030504040204" pitchFamily="34" charset="0"/>
                <a:ea typeface="Aptos" panose="020B0004020202020204" pitchFamily="34" charset="0"/>
                <a:cs typeface="Times New Roman" panose="02020603050405020304" pitchFamily="18" charset="0"/>
              </a:rPr>
              <a:t> di Lodi.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92217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A4DA5-DFE6-6FA7-6E79-E50C4E82F2F4}"/>
              </a:ext>
            </a:extLst>
          </p:cNvPr>
          <p:cNvSpPr>
            <a:spLocks noGrp="1"/>
          </p:cNvSpPr>
          <p:nvPr>
            <p:ph type="title"/>
          </p:nvPr>
        </p:nvSpPr>
        <p:spPr>
          <a:xfrm>
            <a:off x="1729410" y="624110"/>
            <a:ext cx="9775202" cy="717673"/>
          </a:xfrm>
        </p:spPr>
        <p:txBody>
          <a:bodyPr>
            <a:normAutofit fontScale="90000"/>
          </a:bodyPr>
          <a:lstStyle/>
          <a:p>
            <a:r>
              <a:rPr lang="it-IT" sz="1800" b="1" kern="100" dirty="0">
                <a:effectLst/>
                <a:latin typeface="Verdana" panose="020B0604030504040204" pitchFamily="34" charset="0"/>
                <a:ea typeface="Times New Roman" panose="02020603050405020304" pitchFamily="18" charset="0"/>
                <a:cs typeface="Arial" panose="020B0604020202020204" pitchFamily="34" charset="0"/>
              </a:rPr>
              <a:t>Servizi alle famiglie e alle scuole per l’attuazione del diritto allo studio</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374CB283-B595-3A6A-DBC5-E127C4B88352}"/>
              </a:ext>
            </a:extLst>
          </p:cNvPr>
          <p:cNvSpPr>
            <a:spLocks noGrp="1"/>
          </p:cNvSpPr>
          <p:nvPr>
            <p:ph sz="half" idx="1"/>
          </p:nvPr>
        </p:nvSpPr>
        <p:spPr>
          <a:xfrm>
            <a:off x="1038707" y="1341783"/>
            <a:ext cx="6182138" cy="717673"/>
          </a:xfrm>
        </p:spPr>
        <p:txBody>
          <a:bodyPr>
            <a:normAutofit/>
          </a:bodyPr>
          <a:lstStyle/>
          <a:p>
            <a:r>
              <a:rPr lang="it-IT" sz="1200" dirty="0">
                <a:effectLst/>
                <a:latin typeface="Verdana" panose="020B0604030504040204" pitchFamily="34" charset="0"/>
                <a:ea typeface="Aptos" panose="020B0004020202020204" pitchFamily="34" charset="0"/>
                <a:cs typeface="BerlinSansFB"/>
              </a:rPr>
              <a:t>L’art. 35, comma 7, della Legge n. 289/2002 ha disposto espressamente la possibilità di effettuare interventi di assistenza scolastica solamente a favore di alunni con disabilità certificata ai sensi della Legge n. 104/1992</a:t>
            </a:r>
            <a:endParaRPr lang="it-IT" sz="1200" dirty="0"/>
          </a:p>
        </p:txBody>
      </p:sp>
      <p:graphicFrame>
        <p:nvGraphicFramePr>
          <p:cNvPr id="7" name="Segnaposto contenuto 6">
            <a:extLst>
              <a:ext uri="{FF2B5EF4-FFF2-40B4-BE49-F238E27FC236}">
                <a16:creationId xmlns:a16="http://schemas.microsoft.com/office/drawing/2014/main" id="{A2BFD83B-98D3-955B-000B-06CD0FE3A69B}"/>
              </a:ext>
            </a:extLst>
          </p:cNvPr>
          <p:cNvGraphicFramePr>
            <a:graphicFrameLocks noGrp="1"/>
          </p:cNvGraphicFramePr>
          <p:nvPr>
            <p:ph sz="half" idx="2"/>
            <p:extLst>
              <p:ext uri="{D42A27DB-BD31-4B8C-83A1-F6EECF244321}">
                <p14:modId xmlns:p14="http://schemas.microsoft.com/office/powerpoint/2010/main" val="108049415"/>
              </p:ext>
            </p:extLst>
          </p:nvPr>
        </p:nvGraphicFramePr>
        <p:xfrm>
          <a:off x="7454348" y="1457168"/>
          <a:ext cx="4443275" cy="3439491"/>
        </p:xfrm>
        <a:graphic>
          <a:graphicData uri="http://schemas.openxmlformats.org/drawingml/2006/table">
            <a:tbl>
              <a:tblPr firstRow="1" firstCol="1" bandRow="1">
                <a:tableStyleId>{5C22544A-7EE6-4342-B048-85BDC9FD1C3A}</a:tableStyleId>
              </a:tblPr>
              <a:tblGrid>
                <a:gridCol w="2691806">
                  <a:extLst>
                    <a:ext uri="{9D8B030D-6E8A-4147-A177-3AD203B41FA5}">
                      <a16:colId xmlns:a16="http://schemas.microsoft.com/office/drawing/2014/main" val="4073179090"/>
                    </a:ext>
                  </a:extLst>
                </a:gridCol>
                <a:gridCol w="1751469">
                  <a:extLst>
                    <a:ext uri="{9D8B030D-6E8A-4147-A177-3AD203B41FA5}">
                      <a16:colId xmlns:a16="http://schemas.microsoft.com/office/drawing/2014/main" val="2933958146"/>
                    </a:ext>
                  </a:extLst>
                </a:gridCol>
              </a:tblGrid>
              <a:tr h="766829">
                <a:tc>
                  <a:txBody>
                    <a:bodyPr/>
                    <a:lstStyle/>
                    <a:p>
                      <a:pPr>
                        <a:lnSpc>
                          <a:spcPct val="114000"/>
                        </a:lnSpc>
                        <a:spcAft>
                          <a:spcPts val="900"/>
                        </a:spcAft>
                        <a:tabLst>
                          <a:tab pos="5495925" algn="l"/>
                        </a:tabLst>
                      </a:pPr>
                      <a:r>
                        <a:rPr lang="it-IT" sz="1600" kern="0" dirty="0">
                          <a:effectLst/>
                        </a:rPr>
                        <a:t>Scuola per l’infanzia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solidFill>
                      <a:srgbClr val="00B050"/>
                    </a:solidFill>
                  </a:tcPr>
                </a:tc>
                <a:tc>
                  <a:txBody>
                    <a:bodyPr/>
                    <a:lstStyle/>
                    <a:p>
                      <a:pPr algn="ctr">
                        <a:lnSpc>
                          <a:spcPct val="114000"/>
                        </a:lnSpc>
                        <a:spcAft>
                          <a:spcPts val="900"/>
                        </a:spcAft>
                        <a:tabLst>
                          <a:tab pos="5495925" algn="l"/>
                        </a:tabLst>
                      </a:pPr>
                      <a:r>
                        <a:rPr lang="it-IT" sz="1600" kern="0">
                          <a:effectLst/>
                        </a:rPr>
                        <a:t>n. 3</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extLst>
                  <a:ext uri="{0D108BD9-81ED-4DB2-BD59-A6C34878D82A}">
                    <a16:rowId xmlns:a16="http://schemas.microsoft.com/office/drawing/2014/main" val="4136771680"/>
                  </a:ext>
                </a:extLst>
              </a:tr>
              <a:tr h="690049">
                <a:tc>
                  <a:txBody>
                    <a:bodyPr/>
                    <a:lstStyle/>
                    <a:p>
                      <a:pPr>
                        <a:lnSpc>
                          <a:spcPct val="114000"/>
                        </a:lnSpc>
                        <a:spcAft>
                          <a:spcPts val="900"/>
                        </a:spcAft>
                        <a:tabLst>
                          <a:tab pos="5495925" algn="l"/>
                        </a:tabLst>
                      </a:pPr>
                      <a:r>
                        <a:rPr lang="it-IT" sz="1600" kern="0" dirty="0">
                          <a:effectLst/>
                        </a:rPr>
                        <a:t>Scuola primaria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solidFill>
                      <a:srgbClr val="00B0F0"/>
                    </a:solidFill>
                  </a:tcPr>
                </a:tc>
                <a:tc>
                  <a:txBody>
                    <a:bodyPr/>
                    <a:lstStyle/>
                    <a:p>
                      <a:pPr algn="ctr">
                        <a:lnSpc>
                          <a:spcPct val="114000"/>
                        </a:lnSpc>
                        <a:spcAft>
                          <a:spcPts val="900"/>
                        </a:spcAft>
                        <a:tabLst>
                          <a:tab pos="5495925" algn="l"/>
                        </a:tabLst>
                      </a:pPr>
                      <a:r>
                        <a:rPr lang="it-IT" sz="1600" b="1" kern="0" dirty="0">
                          <a:effectLst/>
                        </a:rPr>
                        <a:t>n. 7</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extLst>
                  <a:ext uri="{0D108BD9-81ED-4DB2-BD59-A6C34878D82A}">
                    <a16:rowId xmlns:a16="http://schemas.microsoft.com/office/drawing/2014/main" val="953974710"/>
                  </a:ext>
                </a:extLst>
              </a:tr>
              <a:tr h="835918">
                <a:tc>
                  <a:txBody>
                    <a:bodyPr/>
                    <a:lstStyle/>
                    <a:p>
                      <a:pPr>
                        <a:lnSpc>
                          <a:spcPct val="114000"/>
                        </a:lnSpc>
                        <a:spcAft>
                          <a:spcPts val="900"/>
                        </a:spcAft>
                        <a:tabLst>
                          <a:tab pos="5495925" algn="l"/>
                        </a:tabLst>
                      </a:pPr>
                      <a:r>
                        <a:rPr lang="it-IT" sz="1600" kern="0">
                          <a:effectLst/>
                        </a:rPr>
                        <a:t>Scuola secondaria di primo grado</a:t>
                      </a:r>
                      <a:endParaRPr lang="it-IT" sz="1600" kern="10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tc>
                  <a:txBody>
                    <a:bodyPr/>
                    <a:lstStyle/>
                    <a:p>
                      <a:pPr algn="ctr">
                        <a:lnSpc>
                          <a:spcPct val="114000"/>
                        </a:lnSpc>
                        <a:spcAft>
                          <a:spcPts val="900"/>
                        </a:spcAft>
                        <a:tabLst>
                          <a:tab pos="5495925" algn="l"/>
                        </a:tabLst>
                      </a:pPr>
                      <a:r>
                        <a:rPr lang="it-IT" sz="1600" b="1" kern="0" dirty="0">
                          <a:effectLst/>
                        </a:rPr>
                        <a:t>n. 5</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extLst>
                  <a:ext uri="{0D108BD9-81ED-4DB2-BD59-A6C34878D82A}">
                    <a16:rowId xmlns:a16="http://schemas.microsoft.com/office/drawing/2014/main" val="265444655"/>
                  </a:ext>
                </a:extLst>
              </a:tr>
              <a:tr h="1146695">
                <a:tc>
                  <a:txBody>
                    <a:bodyPr/>
                    <a:lstStyle/>
                    <a:p>
                      <a:pPr>
                        <a:lnSpc>
                          <a:spcPct val="114000"/>
                        </a:lnSpc>
                        <a:spcAft>
                          <a:spcPts val="900"/>
                        </a:spcAft>
                        <a:tabLst>
                          <a:tab pos="5495925" algn="l"/>
                        </a:tabLst>
                      </a:pPr>
                      <a:r>
                        <a:rPr lang="it-IT" sz="1600" kern="0" dirty="0">
                          <a:effectLst/>
                        </a:rPr>
                        <a:t>Scuola secondaria di secondo grado</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tc>
                  <a:txBody>
                    <a:bodyPr/>
                    <a:lstStyle/>
                    <a:p>
                      <a:pPr algn="ctr">
                        <a:lnSpc>
                          <a:spcPct val="114000"/>
                        </a:lnSpc>
                        <a:spcAft>
                          <a:spcPts val="900"/>
                        </a:spcAft>
                        <a:tabLst>
                          <a:tab pos="5495925" algn="l"/>
                        </a:tabLst>
                      </a:pPr>
                      <a:r>
                        <a:rPr lang="it-IT" sz="1600" b="1" kern="0" dirty="0">
                          <a:effectLst/>
                        </a:rPr>
                        <a:t>n. 5</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0348" marR="50348" marT="0" marB="0"/>
                </a:tc>
                <a:extLst>
                  <a:ext uri="{0D108BD9-81ED-4DB2-BD59-A6C34878D82A}">
                    <a16:rowId xmlns:a16="http://schemas.microsoft.com/office/drawing/2014/main" val="509172889"/>
                  </a:ext>
                </a:extLst>
              </a:tr>
            </a:tbl>
          </a:graphicData>
        </a:graphic>
      </p:graphicFrame>
      <p:graphicFrame>
        <p:nvGraphicFramePr>
          <p:cNvPr id="11" name="CasellaDiTesto 5">
            <a:extLst>
              <a:ext uri="{FF2B5EF4-FFF2-40B4-BE49-F238E27FC236}">
                <a16:creationId xmlns:a16="http://schemas.microsoft.com/office/drawing/2014/main" id="{720F5A69-F897-760E-D0B3-86C88A9B2CC3}"/>
              </a:ext>
            </a:extLst>
          </p:cNvPr>
          <p:cNvGraphicFramePr/>
          <p:nvPr>
            <p:extLst>
              <p:ext uri="{D42A27DB-BD31-4B8C-83A1-F6EECF244321}">
                <p14:modId xmlns:p14="http://schemas.microsoft.com/office/powerpoint/2010/main" val="4234180639"/>
              </p:ext>
            </p:extLst>
          </p:nvPr>
        </p:nvGraphicFramePr>
        <p:xfrm>
          <a:off x="745436" y="2059456"/>
          <a:ext cx="6475410" cy="337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11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2D66C-59E6-189E-BB76-A368D5B978FE}"/>
              </a:ext>
            </a:extLst>
          </p:cNvPr>
          <p:cNvSpPr>
            <a:spLocks noGrp="1"/>
          </p:cNvSpPr>
          <p:nvPr>
            <p:ph type="title"/>
          </p:nvPr>
        </p:nvSpPr>
        <p:spPr>
          <a:xfrm>
            <a:off x="1843391" y="624110"/>
            <a:ext cx="9735696" cy="1280890"/>
          </a:xfrm>
          <a:solidFill>
            <a:srgbClr val="FFFF00"/>
          </a:solidFill>
        </p:spPr>
        <p:txBody>
          <a:bodyPr vert="horz" lIns="91440" tIns="45720" rIns="91440" bIns="45720" rtlCol="0" anchor="t">
            <a:normAutofit/>
          </a:bodyPr>
          <a:lstStyle/>
          <a:p>
            <a:r>
              <a:rPr lang="en-US" dirty="0">
                <a:solidFill>
                  <a:schemeClr val="accent1"/>
                </a:solidFill>
              </a:rPr>
              <a:t>ASSISTENZA EDUCATIVA SCOLASTICA</a:t>
            </a:r>
            <a:br>
              <a:rPr lang="en-US" dirty="0">
                <a:solidFill>
                  <a:schemeClr val="accent1"/>
                </a:solidFill>
              </a:rPr>
            </a:br>
            <a:r>
              <a:rPr lang="en-US" dirty="0">
                <a:solidFill>
                  <a:schemeClr val="accent1"/>
                </a:solidFill>
              </a:rPr>
              <a:t> PREV. SPESE ANNO 2024/2025  €. 56.331,00 </a:t>
            </a:r>
          </a:p>
        </p:txBody>
      </p:sp>
      <p:sp>
        <p:nvSpPr>
          <p:cNvPr id="7" name="Segnaposto contenuto 6">
            <a:extLst>
              <a:ext uri="{FF2B5EF4-FFF2-40B4-BE49-F238E27FC236}">
                <a16:creationId xmlns:a16="http://schemas.microsoft.com/office/drawing/2014/main" id="{507D31E6-AFBA-B848-CADB-E4BE520371D0}"/>
              </a:ext>
            </a:extLst>
          </p:cNvPr>
          <p:cNvSpPr>
            <a:spLocks noGrp="1"/>
          </p:cNvSpPr>
          <p:nvPr>
            <p:ph sz="half" idx="1"/>
          </p:nvPr>
        </p:nvSpPr>
        <p:spPr>
          <a:xfrm>
            <a:off x="922561" y="2539177"/>
            <a:ext cx="9791822" cy="1567540"/>
          </a:xfrm>
        </p:spPr>
        <p:txBody>
          <a:bodyPr>
            <a:noAutofit/>
          </a:bodyPr>
          <a:lstStyle/>
          <a:p>
            <a:pPr marL="0" indent="0">
              <a:buNone/>
            </a:pPr>
            <a:r>
              <a:rPr lang="it-IT" sz="2800" dirty="0"/>
              <a:t>SCUOLA DELL’INFANZIA                                    €. 11.500.00</a:t>
            </a:r>
          </a:p>
          <a:p>
            <a:pPr marL="0" indent="0">
              <a:buNone/>
            </a:pPr>
            <a:r>
              <a:rPr lang="it-IT" sz="2800" dirty="0"/>
              <a:t>SCUOLA PRIMARIA                                            €. 22.356,00</a:t>
            </a:r>
          </a:p>
          <a:p>
            <a:pPr marL="0" indent="0">
              <a:buNone/>
            </a:pPr>
            <a:r>
              <a:rPr lang="it-IT" sz="2800" dirty="0"/>
              <a:t>SCUOLA SECONDARIA DI PRIMO GRADO     €. 19.044,00</a:t>
            </a:r>
          </a:p>
        </p:txBody>
      </p:sp>
    </p:spTree>
    <p:extLst>
      <p:ext uri="{BB962C8B-B14F-4D97-AF65-F5344CB8AC3E}">
        <p14:creationId xmlns:p14="http://schemas.microsoft.com/office/powerpoint/2010/main" val="14802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AA3EB-D30D-66F7-787D-BE72BD03D596}"/>
              </a:ext>
            </a:extLst>
          </p:cNvPr>
          <p:cNvSpPr>
            <a:spLocks noGrp="1"/>
          </p:cNvSpPr>
          <p:nvPr>
            <p:ph type="title"/>
          </p:nvPr>
        </p:nvSpPr>
        <p:spPr>
          <a:xfrm>
            <a:off x="2734903" y="443150"/>
            <a:ext cx="4412975" cy="2528650"/>
          </a:xfrm>
        </p:spPr>
        <p:txBody>
          <a:bodyPr>
            <a:noAutofit/>
          </a:bodyPr>
          <a:lstStyle/>
          <a:p>
            <a:pPr algn="just"/>
            <a:r>
              <a:rPr lang="it-IT" sz="1600" b="1" dirty="0">
                <a:ln>
                  <a:solidFill>
                    <a:srgbClr val="00B0F0"/>
                  </a:solidFill>
                </a:ln>
                <a:effectLst/>
                <a:latin typeface="Trebuchet MS" panose="020B0603020202020204" pitchFamily="34" charset="0"/>
                <a:ea typeface="Aptos" panose="020B0004020202020204" pitchFamily="34" charset="0"/>
                <a:cs typeface="Calibri" panose="020F0502020204030204" pitchFamily="34" charset="0"/>
              </a:rPr>
              <a:t>Da gennaio 2024 il servizio di ristorazione scolastica presso la scuola primaria di Cervignano </a:t>
            </a:r>
            <a:r>
              <a:rPr lang="it-IT" sz="1600" b="1" dirty="0">
                <a:ln>
                  <a:solidFill>
                    <a:srgbClr val="00B0F0"/>
                  </a:solidFill>
                </a:ln>
                <a:effectLst/>
                <a:latin typeface="Trebuchet MS" panose="020B0603020202020204" pitchFamily="34" charset="0"/>
                <a:ea typeface="Aptos" panose="020B0004020202020204" pitchFamily="34" charset="0"/>
                <a:cs typeface="Arial" panose="020B0604020202020204" pitchFamily="34" charset="0"/>
              </a:rPr>
              <a:t>d’Adda e pasti a domicilio soggetti fragili – </a:t>
            </a:r>
            <a:r>
              <a:rPr lang="it-IT" sz="1600" b="1" dirty="0">
                <a:ln>
                  <a:solidFill>
                    <a:srgbClr val="00B0F0"/>
                  </a:solidFill>
                </a:ln>
                <a:effectLst/>
                <a:latin typeface="Trebuchet MS" panose="020B0603020202020204" pitchFamily="34" charset="0"/>
                <a:ea typeface="Aptos" panose="020B0004020202020204" pitchFamily="34" charset="0"/>
                <a:cs typeface="Calibri" panose="020F0502020204030204" pitchFamily="34" charset="0"/>
              </a:rPr>
              <a:t>è affidato in concessione alla ditta Volpi Pietro S.r.l. di Sant’Angelo Lodigiano</a:t>
            </a:r>
            <a:r>
              <a:rPr lang="it-IT" sz="1600" b="1" dirty="0">
                <a:ln>
                  <a:solidFill>
                    <a:srgbClr val="00B0F0"/>
                  </a:solidFill>
                </a:ln>
                <a:effectLst/>
                <a:latin typeface="Trebuchet MS" panose="020B0603020202020204" pitchFamily="34" charset="0"/>
                <a:ea typeface="Aptos" panose="020B0004020202020204" pitchFamily="34" charset="0"/>
                <a:cs typeface="Arial" panose="020B0604020202020204" pitchFamily="34" charset="0"/>
              </a:rPr>
              <a:t>, scadenza appalto in concessione 31/08/2029</a:t>
            </a:r>
            <a:endParaRPr lang="it-IT" sz="1600" b="1" dirty="0">
              <a:ln>
                <a:solidFill>
                  <a:srgbClr val="00B0F0"/>
                </a:solidFill>
              </a:ln>
              <a:latin typeface="Trebuchet MS" panose="020B0603020202020204" pitchFamily="34" charset="0"/>
            </a:endParaRPr>
          </a:p>
        </p:txBody>
      </p:sp>
      <p:sp>
        <p:nvSpPr>
          <p:cNvPr id="3" name="Segnaposto contenuto 2">
            <a:extLst>
              <a:ext uri="{FF2B5EF4-FFF2-40B4-BE49-F238E27FC236}">
                <a16:creationId xmlns:a16="http://schemas.microsoft.com/office/drawing/2014/main" id="{1D85285B-88E2-9524-108C-498510A1DC22}"/>
              </a:ext>
            </a:extLst>
          </p:cNvPr>
          <p:cNvSpPr>
            <a:spLocks noGrp="1"/>
          </p:cNvSpPr>
          <p:nvPr>
            <p:ph sz="half" idx="1"/>
          </p:nvPr>
        </p:nvSpPr>
        <p:spPr>
          <a:xfrm>
            <a:off x="1152938" y="2359378"/>
            <a:ext cx="5635488" cy="3773065"/>
          </a:xfrm>
        </p:spPr>
        <p:txBody>
          <a:bodyPr>
            <a:normAutofit fontScale="25000" lnSpcReduction="20000"/>
          </a:bodyPr>
          <a:lstStyle/>
          <a:p>
            <a:pPr algn="just"/>
            <a:r>
              <a:rPr lang="it-IT" sz="5600" dirty="0">
                <a:solidFill>
                  <a:schemeClr val="tx1"/>
                </a:solidFill>
                <a:effectLst/>
                <a:latin typeface="Verdana" panose="020B0604030504040204" pitchFamily="34" charset="0"/>
                <a:ea typeface="Aptos" panose="020B0004020202020204" pitchFamily="34" charset="0"/>
              </a:rPr>
              <a:t>Pertanto a partire da gennaio 2024 gli utenti versano i corrispettivi direttamente al concessionario e il Comune si </a:t>
            </a:r>
            <a:r>
              <a:rPr lang="it-IT" sz="5600" dirty="0" err="1">
                <a:solidFill>
                  <a:schemeClr val="tx1"/>
                </a:solidFill>
                <a:effectLst/>
                <a:latin typeface="Verdana" panose="020B0604030504040204" pitchFamily="34" charset="0"/>
                <a:ea typeface="Aptos" panose="020B0004020202020204" pitchFamily="34" charset="0"/>
              </a:rPr>
              <a:t>fà</a:t>
            </a:r>
            <a:r>
              <a:rPr lang="it-IT" sz="5600" dirty="0">
                <a:solidFill>
                  <a:schemeClr val="tx1"/>
                </a:solidFill>
                <a:effectLst/>
                <a:latin typeface="Verdana" panose="020B0604030504040204" pitchFamily="34" charset="0"/>
                <a:ea typeface="Aptos" panose="020B0004020202020204" pitchFamily="34" charset="0"/>
              </a:rPr>
              <a:t> carico esclusivamente dei “casi sociali”.</a:t>
            </a:r>
            <a:endParaRPr lang="it-IT" sz="5600" dirty="0">
              <a:solidFill>
                <a:schemeClr val="tx1"/>
              </a:solidFill>
              <a:effectLst/>
              <a:latin typeface="Tahoma" panose="020B0604030504040204" pitchFamily="34" charset="0"/>
              <a:ea typeface="Aptos" panose="020B0004020202020204" pitchFamily="34" charset="0"/>
            </a:endParaRPr>
          </a:p>
          <a:p>
            <a:pPr algn="just"/>
            <a:r>
              <a:rPr lang="it-IT" sz="5600" dirty="0">
                <a:solidFill>
                  <a:schemeClr val="tx1"/>
                </a:solidFill>
                <a:effectLst/>
                <a:latin typeface="Verdana" panose="020B0604030504040204" pitchFamily="34" charset="0"/>
                <a:ea typeface="Aptos" panose="020B0004020202020204" pitchFamily="34" charset="0"/>
              </a:rPr>
              <a:t>Sono previste agevolazioni in base al regolamento delle prestazioni sociali agevolate e alle fasce ISEE approvate dalla giunta.</a:t>
            </a:r>
            <a:endParaRPr lang="it-IT" sz="5600" dirty="0">
              <a:solidFill>
                <a:schemeClr val="tx1"/>
              </a:solidFill>
              <a:effectLst/>
              <a:latin typeface="Tahoma" panose="020B0604030504040204" pitchFamily="34" charset="0"/>
              <a:ea typeface="Aptos" panose="020B0004020202020204" pitchFamily="34" charset="0"/>
            </a:endParaRPr>
          </a:p>
          <a:p>
            <a:endParaRPr lang="it-IT" dirty="0">
              <a:solidFill>
                <a:schemeClr val="tx1"/>
              </a:solidFill>
            </a:endParaRPr>
          </a:p>
          <a:p>
            <a:r>
              <a:rPr lang="it-IT" sz="5600" kern="100" dirty="0">
                <a:solidFill>
                  <a:schemeClr val="tx1"/>
                </a:solidFill>
                <a:effectLst/>
                <a:latin typeface="Verdana" panose="020B0604030504040204" pitchFamily="34" charset="0"/>
                <a:ea typeface="Aptos" panose="020B0004020202020204" pitchFamily="34" charset="0"/>
                <a:cs typeface="Arial" panose="020B0604020202020204" pitchFamily="34" charset="0"/>
              </a:rPr>
              <a:t>Per la gestione delle iscrizioni e registrazione della disdetta pasti è stato mantenuto il sistema informatizzato già in uso accessibile da Portale e APP, ampliando le modalità di pagamento dei corrispettivi dovuti per il servizio prepagato.</a:t>
            </a:r>
          </a:p>
          <a:p>
            <a:r>
              <a:rPr lang="it-IT" sz="5600" kern="100" dirty="0">
                <a:solidFill>
                  <a:schemeClr val="tx1"/>
                </a:solidFill>
                <a:latin typeface="Verdana" panose="020B0604030504040204" pitchFamily="34" charset="0"/>
                <a:ea typeface="Aptos" panose="020B0004020202020204" pitchFamily="34" charset="0"/>
                <a:cs typeface="Arial" panose="020B0604020202020204" pitchFamily="34" charset="0"/>
              </a:rPr>
              <a:t>La prima riunione della Commissione Mensa si è tenuta in data 22 novembre 2024. Tra l’altro si è deciso di aderire al progetto sulla tematica della riduzione dello spreco alimentare proposto dalla Ditta Volpi denominato ZEROWASTE. Un gioco semplice che consente di esaminare la </a:t>
            </a:r>
            <a:r>
              <a:rPr lang="it-IT" sz="5600" kern="100" dirty="0" err="1">
                <a:solidFill>
                  <a:schemeClr val="tx1"/>
                </a:solidFill>
                <a:latin typeface="Verdana" panose="020B0604030504040204" pitchFamily="34" charset="0"/>
                <a:ea typeface="Aptos" panose="020B0004020202020204" pitchFamily="34" charset="0"/>
                <a:cs typeface="Arial" panose="020B0604020202020204" pitchFamily="34" charset="0"/>
              </a:rPr>
              <a:t>gradibilità</a:t>
            </a:r>
            <a:r>
              <a:rPr lang="it-IT" sz="5600" kern="100" dirty="0">
                <a:solidFill>
                  <a:schemeClr val="tx1"/>
                </a:solidFill>
                <a:latin typeface="Verdana" panose="020B0604030504040204" pitchFamily="34" charset="0"/>
                <a:ea typeface="Aptos" panose="020B0004020202020204" pitchFamily="34" charset="0"/>
                <a:cs typeface="Arial" panose="020B0604020202020204" pitchFamily="34" charset="0"/>
              </a:rPr>
              <a:t> del pasto e misurare lo speco di cibo generato.  </a:t>
            </a:r>
            <a:endParaRPr lang="it-IT" sz="5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C34549F3-A668-7977-93B9-9AC4DAAB3D3D}"/>
              </a:ext>
            </a:extLst>
          </p:cNvPr>
          <p:cNvSpPr>
            <a:spLocks noGrp="1"/>
          </p:cNvSpPr>
          <p:nvPr>
            <p:ph sz="half" idx="2"/>
          </p:nvPr>
        </p:nvSpPr>
        <p:spPr>
          <a:xfrm>
            <a:off x="7633251" y="288235"/>
            <a:ext cx="4412975" cy="6261652"/>
          </a:xfrm>
        </p:spPr>
        <p:txBody>
          <a:bodyPr>
            <a:normAutofit fontScale="25000" lnSpcReduction="20000"/>
          </a:bodyPr>
          <a:lstStyle/>
          <a:p>
            <a:pPr algn="just">
              <a:lnSpc>
                <a:spcPct val="107000"/>
              </a:lnSpc>
              <a:spcAft>
                <a:spcPts val="800"/>
              </a:spcAft>
            </a:pPr>
            <a:r>
              <a:rPr lang="it-IT" sz="1800" kern="100" dirty="0">
                <a:effectLst/>
                <a:latin typeface="Verdana" panose="020B0604030504040204" pitchFamily="34" charset="0"/>
                <a:ea typeface="Aptos" panose="020B0004020202020204" pitchFamily="34" charset="0"/>
                <a:cs typeface="Arial" panose="020B0604020202020204"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4200" b="1" kern="100" dirty="0">
                <a:effectLst/>
                <a:latin typeface="Verdana" panose="020B0604030504040204" pitchFamily="34" charset="0"/>
                <a:ea typeface="Aptos" panose="020B0004020202020204" pitchFamily="34" charset="0"/>
                <a:cs typeface="Arial" panose="020B0604020202020204" pitchFamily="34" charset="0"/>
              </a:rPr>
              <a:t>Tra le proposte migliorative la ditta Volpi attiverà le seguenti attività:</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4200" b="1" kern="100" dirty="0">
                <a:effectLst/>
                <a:latin typeface="Verdana" panose="020B0604030504040204" pitchFamily="34" charset="0"/>
                <a:ea typeface="Aptos" panose="020B0004020202020204" pitchFamily="34" charset="0"/>
                <a:cs typeface="Arial" panose="020B0604020202020204" pitchFamily="34" charset="0"/>
              </a:rPr>
              <a:t>FESTA COMPLIMESE: 1 volta a mese per l’intera durata contrattuale sarà offerta una torta per festeggiare i bambini che hanno compiuto gli anni nel mese</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4200" b="1" kern="100" dirty="0">
                <a:effectLst/>
                <a:latin typeface="Verdana" panose="020B0604030504040204" pitchFamily="34" charset="0"/>
                <a:ea typeface="Aptos" panose="020B0004020202020204" pitchFamily="34" charset="0"/>
                <a:cs typeface="Arial" panose="020B0604020202020204" pitchFamily="34" charset="0"/>
              </a:rPr>
              <a:t>GROW THE PLANET – 1 volta ogni anno scolastico- l’iniziativa prevede la distribuzione di bustine di semi di ortaggi da coltivare in piccoli spazi</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4200" b="1" kern="100" dirty="0">
                <a:effectLst/>
                <a:latin typeface="Verdana" panose="020B0604030504040204" pitchFamily="34" charset="0"/>
                <a:ea typeface="Aptos" panose="020B0004020202020204" pitchFamily="34" charset="0"/>
                <a:cs typeface="Arial" panose="020B0604020202020204" pitchFamily="34" charset="0"/>
              </a:rPr>
              <a:t>MENU’ SPECIALI – per ogni anno scolastico saranno organizzate:</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N. 6 GIORNATE A TEMA articolate in: menù festività – menù della natura – menù le amiche diete – menù speciali</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N. 6 MENU’ REGIONALI – “Il percorso dello stivale”</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N. 6 MENU’ ETNICI – “Conoscere la cultura attraverso il cibo”</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N. 4 PROGETTI DI EDUCAZIONE ALIMENTARE:</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“Colazione a scuola”</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“Momenti da non sprecare”</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a:t>
            </a:r>
            <a:r>
              <a:rPr lang="it-IT" sz="4200" b="1" kern="100" dirty="0" err="1">
                <a:effectLst/>
                <a:latin typeface="Verdana" panose="020B0604030504040204" pitchFamily="34" charset="0"/>
                <a:ea typeface="Aptos" panose="020B0004020202020204" pitchFamily="34" charset="0"/>
                <a:cs typeface="Arial" panose="020B0604020202020204" pitchFamily="34" charset="0"/>
              </a:rPr>
              <a:t>Pubbli</a:t>
            </a:r>
            <a:r>
              <a:rPr lang="it-IT" sz="4200" b="1" kern="100" dirty="0">
                <a:effectLst/>
                <a:latin typeface="Verdana" panose="020B0604030504040204" pitchFamily="34" charset="0"/>
                <a:ea typeface="Aptos" panose="020B0004020202020204" pitchFamily="34" charset="0"/>
                <a:cs typeface="Arial" panose="020B0604020202020204" pitchFamily="34" charset="0"/>
              </a:rPr>
              <a:t>-frutta”</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4200" b="1" kern="100" dirty="0">
                <a:effectLst/>
                <a:latin typeface="Verdana" panose="020B0604030504040204" pitchFamily="34" charset="0"/>
                <a:ea typeface="Aptos" panose="020B0004020202020204" pitchFamily="34" charset="0"/>
                <a:cs typeface="Arial" panose="020B0604020202020204" pitchFamily="34" charset="0"/>
              </a:rPr>
              <a:t>“Oggi cucino io”</a:t>
            </a:r>
            <a:endParaRPr lang="it-IT" sz="42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pic>
        <p:nvPicPr>
          <p:cNvPr id="5" name="Immagine 4" descr="Refezione scolastica — Unione Terra dei Castelli">
            <a:extLst>
              <a:ext uri="{FF2B5EF4-FFF2-40B4-BE49-F238E27FC236}">
                <a16:creationId xmlns:a16="http://schemas.microsoft.com/office/drawing/2014/main" id="{14C64972-2C72-3FD9-7136-DB246B5609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0230" y="624110"/>
            <a:ext cx="1652104" cy="1099930"/>
          </a:xfrm>
          <a:prstGeom prst="rect">
            <a:avLst/>
          </a:prstGeom>
          <a:noFill/>
          <a:ln>
            <a:noFill/>
          </a:ln>
        </p:spPr>
      </p:pic>
    </p:spTree>
    <p:extLst>
      <p:ext uri="{BB962C8B-B14F-4D97-AF65-F5344CB8AC3E}">
        <p14:creationId xmlns:p14="http://schemas.microsoft.com/office/powerpoint/2010/main" val="386114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3">
                                            <p:txEl>
                                              <p:pRg st="0" end="0"/>
                                            </p:txEl>
                                          </p:spTgt>
                                        </p:tgtEl>
                                      </p:cBhvr>
                                    </p:animEffect>
                                    <p:animScale>
                                      <p:cBhvr>
                                        <p:cTn id="13" dur="250" autoRev="1" fill="hold"/>
                                        <p:tgtEl>
                                          <p:spTgt spid="3">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3">
                                            <p:txEl>
                                              <p:pRg st="1" end="1"/>
                                            </p:txEl>
                                          </p:spTgt>
                                        </p:tgtEl>
                                      </p:cBhvr>
                                    </p:animEffect>
                                    <p:animScale>
                                      <p:cBhvr>
                                        <p:cTn id="18" dur="250" autoRev="1" fill="hold"/>
                                        <p:tgtEl>
                                          <p:spTgt spid="3">
                                            <p:txEl>
                                              <p:pRg st="1" end="1"/>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3">
                                            <p:txEl>
                                              <p:pRg st="3" end="3"/>
                                            </p:txEl>
                                          </p:spTgt>
                                        </p:tgtEl>
                                      </p:cBhvr>
                                    </p:animEffect>
                                    <p:animScale>
                                      <p:cBhvr>
                                        <p:cTn id="23" dur="250" autoRev="1" fill="hold"/>
                                        <p:tgtEl>
                                          <p:spTgt spid="3">
                                            <p:txEl>
                                              <p:pRg st="3" end="3"/>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3">
                                            <p:txEl>
                                              <p:pRg st="4" end="4"/>
                                            </p:txEl>
                                          </p:spTgt>
                                        </p:tgtEl>
                                      </p:cBhvr>
                                    </p:animEffect>
                                    <p:animScale>
                                      <p:cBhvr>
                                        <p:cTn id="28" dur="250" autoRev="1" fill="hold"/>
                                        <p:tgtEl>
                                          <p:spTgt spid="3">
                                            <p:txEl>
                                              <p:pRg st="4" end="4"/>
                                            </p:txEl>
                                          </p:spTgt>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4">
                                            <p:txEl>
                                              <p:pRg st="0" end="0"/>
                                            </p:txEl>
                                          </p:spTgt>
                                        </p:tgtEl>
                                        <p:attrNameLst>
                                          <p:attrName>style.color</p:attrName>
                                        </p:attrNameLst>
                                      </p:cBhvr>
                                      <p:to>
                                        <a:schemeClr val="bg1"/>
                                      </p:to>
                                    </p:animClr>
                                    <p:animClr clrSpc="rgb" dir="cw">
                                      <p:cBhvr>
                                        <p:cTn id="33" dur="250" autoRev="1" fill="remove"/>
                                        <p:tgtEl>
                                          <p:spTgt spid="4">
                                            <p:txEl>
                                              <p:pRg st="0" end="0"/>
                                            </p:txEl>
                                          </p:spTgt>
                                        </p:tgtEl>
                                        <p:attrNameLst>
                                          <p:attrName>fillcolor</p:attrName>
                                        </p:attrNameLst>
                                      </p:cBhvr>
                                      <p:to>
                                        <a:schemeClr val="bg1"/>
                                      </p:to>
                                    </p:animClr>
                                    <p:set>
                                      <p:cBhvr>
                                        <p:cTn id="34" dur="250" autoRev="1" fill="remove"/>
                                        <p:tgtEl>
                                          <p:spTgt spid="4">
                                            <p:txEl>
                                              <p:pRg st="0" end="0"/>
                                            </p:txEl>
                                          </p:spTgt>
                                        </p:tgtEl>
                                        <p:attrNameLst>
                                          <p:attrName>fill.type</p:attrName>
                                        </p:attrNameLst>
                                      </p:cBhvr>
                                      <p:to>
                                        <p:strVal val="solid"/>
                                      </p:to>
                                    </p:set>
                                    <p:set>
                                      <p:cBhvr>
                                        <p:cTn id="35" dur="250" autoRev="1" fill="remove"/>
                                        <p:tgtEl>
                                          <p:spTgt spid="4">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4">
                                            <p:txEl>
                                              <p:pRg st="1" end="1"/>
                                            </p:txEl>
                                          </p:spTgt>
                                        </p:tgtEl>
                                        <p:attrNameLst>
                                          <p:attrName>style.color</p:attrName>
                                        </p:attrNameLst>
                                      </p:cBhvr>
                                      <p:to>
                                        <a:schemeClr val="bg1"/>
                                      </p:to>
                                    </p:animClr>
                                    <p:animClr clrSpc="rgb" dir="cw">
                                      <p:cBhvr>
                                        <p:cTn id="40" dur="250" autoRev="1" fill="remove"/>
                                        <p:tgtEl>
                                          <p:spTgt spid="4">
                                            <p:txEl>
                                              <p:pRg st="1" end="1"/>
                                            </p:txEl>
                                          </p:spTgt>
                                        </p:tgtEl>
                                        <p:attrNameLst>
                                          <p:attrName>fillcolor</p:attrName>
                                        </p:attrNameLst>
                                      </p:cBhvr>
                                      <p:to>
                                        <a:schemeClr val="bg1"/>
                                      </p:to>
                                    </p:animClr>
                                    <p:set>
                                      <p:cBhvr>
                                        <p:cTn id="41" dur="250" autoRev="1" fill="remove"/>
                                        <p:tgtEl>
                                          <p:spTgt spid="4">
                                            <p:txEl>
                                              <p:pRg st="1" end="1"/>
                                            </p:txEl>
                                          </p:spTgt>
                                        </p:tgtEl>
                                        <p:attrNameLst>
                                          <p:attrName>fill.type</p:attrName>
                                        </p:attrNameLst>
                                      </p:cBhvr>
                                      <p:to>
                                        <p:strVal val="solid"/>
                                      </p:to>
                                    </p:set>
                                    <p:set>
                                      <p:cBhvr>
                                        <p:cTn id="42" dur="250" autoRev="1" fill="remove"/>
                                        <p:tgtEl>
                                          <p:spTgt spid="4">
                                            <p:txEl>
                                              <p:pRg st="1" end="1"/>
                                            </p:txEl>
                                          </p:spTgt>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4">
                                            <p:txEl>
                                              <p:pRg st="2" end="2"/>
                                            </p:txEl>
                                          </p:spTgt>
                                        </p:tgtEl>
                                        <p:attrNameLst>
                                          <p:attrName>style.color</p:attrName>
                                        </p:attrNameLst>
                                      </p:cBhvr>
                                      <p:to>
                                        <a:schemeClr val="bg1"/>
                                      </p:to>
                                    </p:animClr>
                                    <p:animClr clrSpc="rgb" dir="cw">
                                      <p:cBhvr>
                                        <p:cTn id="47" dur="250" autoRev="1" fill="remove"/>
                                        <p:tgtEl>
                                          <p:spTgt spid="4">
                                            <p:txEl>
                                              <p:pRg st="2" end="2"/>
                                            </p:txEl>
                                          </p:spTgt>
                                        </p:tgtEl>
                                        <p:attrNameLst>
                                          <p:attrName>fillcolor</p:attrName>
                                        </p:attrNameLst>
                                      </p:cBhvr>
                                      <p:to>
                                        <a:schemeClr val="bg1"/>
                                      </p:to>
                                    </p:animClr>
                                    <p:set>
                                      <p:cBhvr>
                                        <p:cTn id="48" dur="250" autoRev="1" fill="remove"/>
                                        <p:tgtEl>
                                          <p:spTgt spid="4">
                                            <p:txEl>
                                              <p:pRg st="2" end="2"/>
                                            </p:txEl>
                                          </p:spTgt>
                                        </p:tgtEl>
                                        <p:attrNameLst>
                                          <p:attrName>fill.type</p:attrName>
                                        </p:attrNameLst>
                                      </p:cBhvr>
                                      <p:to>
                                        <p:strVal val="solid"/>
                                      </p:to>
                                    </p:set>
                                    <p:set>
                                      <p:cBhvr>
                                        <p:cTn id="49" dur="250" autoRev="1" fill="remove"/>
                                        <p:tgtEl>
                                          <p:spTgt spid="4">
                                            <p:txEl>
                                              <p:pRg st="2" end="2"/>
                                            </p:txEl>
                                          </p:spTgt>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27" presetClass="emph" presetSubtype="0" fill="remove" grpId="0" nodeType="clickEffect">
                                  <p:stCondLst>
                                    <p:cond delay="0"/>
                                  </p:stCondLst>
                                  <p:childTnLst>
                                    <p:animClr clrSpc="rgb" dir="cw">
                                      <p:cBhvr override="childStyle">
                                        <p:cTn id="53" dur="250" autoRev="1" fill="remove"/>
                                        <p:tgtEl>
                                          <p:spTgt spid="4">
                                            <p:txEl>
                                              <p:pRg st="3" end="3"/>
                                            </p:txEl>
                                          </p:spTgt>
                                        </p:tgtEl>
                                        <p:attrNameLst>
                                          <p:attrName>style.color</p:attrName>
                                        </p:attrNameLst>
                                      </p:cBhvr>
                                      <p:to>
                                        <a:schemeClr val="bg1"/>
                                      </p:to>
                                    </p:animClr>
                                    <p:animClr clrSpc="rgb" dir="cw">
                                      <p:cBhvr>
                                        <p:cTn id="54" dur="250" autoRev="1" fill="remove"/>
                                        <p:tgtEl>
                                          <p:spTgt spid="4">
                                            <p:txEl>
                                              <p:pRg st="3" end="3"/>
                                            </p:txEl>
                                          </p:spTgt>
                                        </p:tgtEl>
                                        <p:attrNameLst>
                                          <p:attrName>fillcolor</p:attrName>
                                        </p:attrNameLst>
                                      </p:cBhvr>
                                      <p:to>
                                        <a:schemeClr val="bg1"/>
                                      </p:to>
                                    </p:animClr>
                                    <p:set>
                                      <p:cBhvr>
                                        <p:cTn id="55" dur="250" autoRev="1" fill="remove"/>
                                        <p:tgtEl>
                                          <p:spTgt spid="4">
                                            <p:txEl>
                                              <p:pRg st="3" end="3"/>
                                            </p:txEl>
                                          </p:spTgt>
                                        </p:tgtEl>
                                        <p:attrNameLst>
                                          <p:attrName>fill.type</p:attrName>
                                        </p:attrNameLst>
                                      </p:cBhvr>
                                      <p:to>
                                        <p:strVal val="solid"/>
                                      </p:to>
                                    </p:set>
                                    <p:set>
                                      <p:cBhvr>
                                        <p:cTn id="56" dur="250" autoRev="1" fill="remove"/>
                                        <p:tgtEl>
                                          <p:spTgt spid="4">
                                            <p:txEl>
                                              <p:pRg st="3" end="3"/>
                                            </p:txEl>
                                          </p:spTgt>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7" presetClass="emph" presetSubtype="0" fill="remove" grpId="0" nodeType="clickEffect">
                                  <p:stCondLst>
                                    <p:cond delay="0"/>
                                  </p:stCondLst>
                                  <p:childTnLst>
                                    <p:animClr clrSpc="rgb" dir="cw">
                                      <p:cBhvr override="childStyle">
                                        <p:cTn id="60" dur="250" autoRev="1" fill="remove"/>
                                        <p:tgtEl>
                                          <p:spTgt spid="4">
                                            <p:txEl>
                                              <p:pRg st="4" end="4"/>
                                            </p:txEl>
                                          </p:spTgt>
                                        </p:tgtEl>
                                        <p:attrNameLst>
                                          <p:attrName>style.color</p:attrName>
                                        </p:attrNameLst>
                                      </p:cBhvr>
                                      <p:to>
                                        <a:schemeClr val="bg1"/>
                                      </p:to>
                                    </p:animClr>
                                    <p:animClr clrSpc="rgb" dir="cw">
                                      <p:cBhvr>
                                        <p:cTn id="61" dur="250" autoRev="1" fill="remove"/>
                                        <p:tgtEl>
                                          <p:spTgt spid="4">
                                            <p:txEl>
                                              <p:pRg st="4" end="4"/>
                                            </p:txEl>
                                          </p:spTgt>
                                        </p:tgtEl>
                                        <p:attrNameLst>
                                          <p:attrName>fillcolor</p:attrName>
                                        </p:attrNameLst>
                                      </p:cBhvr>
                                      <p:to>
                                        <a:schemeClr val="bg1"/>
                                      </p:to>
                                    </p:animClr>
                                    <p:set>
                                      <p:cBhvr>
                                        <p:cTn id="62" dur="250" autoRev="1" fill="remove"/>
                                        <p:tgtEl>
                                          <p:spTgt spid="4">
                                            <p:txEl>
                                              <p:pRg st="4" end="4"/>
                                            </p:txEl>
                                          </p:spTgt>
                                        </p:tgtEl>
                                        <p:attrNameLst>
                                          <p:attrName>fill.type</p:attrName>
                                        </p:attrNameLst>
                                      </p:cBhvr>
                                      <p:to>
                                        <p:strVal val="solid"/>
                                      </p:to>
                                    </p:set>
                                    <p:set>
                                      <p:cBhvr>
                                        <p:cTn id="63" dur="250" autoRev="1" fill="remove"/>
                                        <p:tgtEl>
                                          <p:spTgt spid="4">
                                            <p:txEl>
                                              <p:pRg st="4" end="4"/>
                                            </p:txEl>
                                          </p:spTgt>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27" presetClass="emph" presetSubtype="0" fill="remove" grpId="0" nodeType="clickEffect">
                                  <p:stCondLst>
                                    <p:cond delay="0"/>
                                  </p:stCondLst>
                                  <p:childTnLst>
                                    <p:animClr clrSpc="rgb" dir="cw">
                                      <p:cBhvr override="childStyle">
                                        <p:cTn id="67" dur="250" autoRev="1" fill="remove"/>
                                        <p:tgtEl>
                                          <p:spTgt spid="4">
                                            <p:txEl>
                                              <p:pRg st="5" end="5"/>
                                            </p:txEl>
                                          </p:spTgt>
                                        </p:tgtEl>
                                        <p:attrNameLst>
                                          <p:attrName>style.color</p:attrName>
                                        </p:attrNameLst>
                                      </p:cBhvr>
                                      <p:to>
                                        <a:schemeClr val="bg1"/>
                                      </p:to>
                                    </p:animClr>
                                    <p:animClr clrSpc="rgb" dir="cw">
                                      <p:cBhvr>
                                        <p:cTn id="68" dur="250" autoRev="1" fill="remove"/>
                                        <p:tgtEl>
                                          <p:spTgt spid="4">
                                            <p:txEl>
                                              <p:pRg st="5" end="5"/>
                                            </p:txEl>
                                          </p:spTgt>
                                        </p:tgtEl>
                                        <p:attrNameLst>
                                          <p:attrName>fillcolor</p:attrName>
                                        </p:attrNameLst>
                                      </p:cBhvr>
                                      <p:to>
                                        <a:schemeClr val="bg1"/>
                                      </p:to>
                                    </p:animClr>
                                    <p:set>
                                      <p:cBhvr>
                                        <p:cTn id="69" dur="250" autoRev="1" fill="remove"/>
                                        <p:tgtEl>
                                          <p:spTgt spid="4">
                                            <p:txEl>
                                              <p:pRg st="5" end="5"/>
                                            </p:txEl>
                                          </p:spTgt>
                                        </p:tgtEl>
                                        <p:attrNameLst>
                                          <p:attrName>fill.type</p:attrName>
                                        </p:attrNameLst>
                                      </p:cBhvr>
                                      <p:to>
                                        <p:strVal val="solid"/>
                                      </p:to>
                                    </p:set>
                                    <p:set>
                                      <p:cBhvr>
                                        <p:cTn id="70" dur="250" autoRev="1" fill="remove"/>
                                        <p:tgtEl>
                                          <p:spTgt spid="4">
                                            <p:txEl>
                                              <p:pRg st="5" end="5"/>
                                            </p:txEl>
                                          </p:spTgt>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27" presetClass="emph" presetSubtype="0" fill="remove" grpId="0" nodeType="clickEffect">
                                  <p:stCondLst>
                                    <p:cond delay="0"/>
                                  </p:stCondLst>
                                  <p:childTnLst>
                                    <p:animClr clrSpc="rgb" dir="cw">
                                      <p:cBhvr override="childStyle">
                                        <p:cTn id="74" dur="250" autoRev="1" fill="remove"/>
                                        <p:tgtEl>
                                          <p:spTgt spid="4">
                                            <p:txEl>
                                              <p:pRg st="6" end="6"/>
                                            </p:txEl>
                                          </p:spTgt>
                                        </p:tgtEl>
                                        <p:attrNameLst>
                                          <p:attrName>style.color</p:attrName>
                                        </p:attrNameLst>
                                      </p:cBhvr>
                                      <p:to>
                                        <a:schemeClr val="bg1"/>
                                      </p:to>
                                    </p:animClr>
                                    <p:animClr clrSpc="rgb" dir="cw">
                                      <p:cBhvr>
                                        <p:cTn id="75" dur="250" autoRev="1" fill="remove"/>
                                        <p:tgtEl>
                                          <p:spTgt spid="4">
                                            <p:txEl>
                                              <p:pRg st="6" end="6"/>
                                            </p:txEl>
                                          </p:spTgt>
                                        </p:tgtEl>
                                        <p:attrNameLst>
                                          <p:attrName>fillcolor</p:attrName>
                                        </p:attrNameLst>
                                      </p:cBhvr>
                                      <p:to>
                                        <a:schemeClr val="bg1"/>
                                      </p:to>
                                    </p:animClr>
                                    <p:set>
                                      <p:cBhvr>
                                        <p:cTn id="76" dur="250" autoRev="1" fill="remove"/>
                                        <p:tgtEl>
                                          <p:spTgt spid="4">
                                            <p:txEl>
                                              <p:pRg st="6" end="6"/>
                                            </p:txEl>
                                          </p:spTgt>
                                        </p:tgtEl>
                                        <p:attrNameLst>
                                          <p:attrName>fill.type</p:attrName>
                                        </p:attrNameLst>
                                      </p:cBhvr>
                                      <p:to>
                                        <p:strVal val="solid"/>
                                      </p:to>
                                    </p:set>
                                    <p:set>
                                      <p:cBhvr>
                                        <p:cTn id="77" dur="250" autoRev="1" fill="remove"/>
                                        <p:tgtEl>
                                          <p:spTgt spid="4">
                                            <p:txEl>
                                              <p:pRg st="6" end="6"/>
                                            </p:txEl>
                                          </p:spTgt>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7" presetClass="emph" presetSubtype="0" fill="remove" grpId="0" nodeType="clickEffect">
                                  <p:stCondLst>
                                    <p:cond delay="0"/>
                                  </p:stCondLst>
                                  <p:childTnLst>
                                    <p:animClr clrSpc="rgb" dir="cw">
                                      <p:cBhvr override="childStyle">
                                        <p:cTn id="81" dur="250" autoRev="1" fill="remove"/>
                                        <p:tgtEl>
                                          <p:spTgt spid="4">
                                            <p:txEl>
                                              <p:pRg st="7" end="7"/>
                                            </p:txEl>
                                          </p:spTgt>
                                        </p:tgtEl>
                                        <p:attrNameLst>
                                          <p:attrName>style.color</p:attrName>
                                        </p:attrNameLst>
                                      </p:cBhvr>
                                      <p:to>
                                        <a:schemeClr val="bg1"/>
                                      </p:to>
                                    </p:animClr>
                                    <p:animClr clrSpc="rgb" dir="cw">
                                      <p:cBhvr>
                                        <p:cTn id="82" dur="250" autoRev="1" fill="remove"/>
                                        <p:tgtEl>
                                          <p:spTgt spid="4">
                                            <p:txEl>
                                              <p:pRg st="7" end="7"/>
                                            </p:txEl>
                                          </p:spTgt>
                                        </p:tgtEl>
                                        <p:attrNameLst>
                                          <p:attrName>fillcolor</p:attrName>
                                        </p:attrNameLst>
                                      </p:cBhvr>
                                      <p:to>
                                        <a:schemeClr val="bg1"/>
                                      </p:to>
                                    </p:animClr>
                                    <p:set>
                                      <p:cBhvr>
                                        <p:cTn id="83" dur="250" autoRev="1" fill="remove"/>
                                        <p:tgtEl>
                                          <p:spTgt spid="4">
                                            <p:txEl>
                                              <p:pRg st="7" end="7"/>
                                            </p:txEl>
                                          </p:spTgt>
                                        </p:tgtEl>
                                        <p:attrNameLst>
                                          <p:attrName>fill.type</p:attrName>
                                        </p:attrNameLst>
                                      </p:cBhvr>
                                      <p:to>
                                        <p:strVal val="solid"/>
                                      </p:to>
                                    </p:set>
                                    <p:set>
                                      <p:cBhvr>
                                        <p:cTn id="84" dur="250" autoRev="1" fill="remove"/>
                                        <p:tgtEl>
                                          <p:spTgt spid="4">
                                            <p:txEl>
                                              <p:pRg st="7" end="7"/>
                                            </p:txEl>
                                          </p:spTgt>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27" presetClass="emph" presetSubtype="0" fill="remove" grpId="0" nodeType="clickEffect">
                                  <p:stCondLst>
                                    <p:cond delay="0"/>
                                  </p:stCondLst>
                                  <p:childTnLst>
                                    <p:animClr clrSpc="rgb" dir="cw">
                                      <p:cBhvr override="childStyle">
                                        <p:cTn id="88" dur="250" autoRev="1" fill="remove"/>
                                        <p:tgtEl>
                                          <p:spTgt spid="4">
                                            <p:txEl>
                                              <p:pRg st="8" end="8"/>
                                            </p:txEl>
                                          </p:spTgt>
                                        </p:tgtEl>
                                        <p:attrNameLst>
                                          <p:attrName>style.color</p:attrName>
                                        </p:attrNameLst>
                                      </p:cBhvr>
                                      <p:to>
                                        <a:schemeClr val="bg1"/>
                                      </p:to>
                                    </p:animClr>
                                    <p:animClr clrSpc="rgb" dir="cw">
                                      <p:cBhvr>
                                        <p:cTn id="89" dur="250" autoRev="1" fill="remove"/>
                                        <p:tgtEl>
                                          <p:spTgt spid="4">
                                            <p:txEl>
                                              <p:pRg st="8" end="8"/>
                                            </p:txEl>
                                          </p:spTgt>
                                        </p:tgtEl>
                                        <p:attrNameLst>
                                          <p:attrName>fillcolor</p:attrName>
                                        </p:attrNameLst>
                                      </p:cBhvr>
                                      <p:to>
                                        <a:schemeClr val="bg1"/>
                                      </p:to>
                                    </p:animClr>
                                    <p:set>
                                      <p:cBhvr>
                                        <p:cTn id="90" dur="250" autoRev="1" fill="remove"/>
                                        <p:tgtEl>
                                          <p:spTgt spid="4">
                                            <p:txEl>
                                              <p:pRg st="8" end="8"/>
                                            </p:txEl>
                                          </p:spTgt>
                                        </p:tgtEl>
                                        <p:attrNameLst>
                                          <p:attrName>fill.type</p:attrName>
                                        </p:attrNameLst>
                                      </p:cBhvr>
                                      <p:to>
                                        <p:strVal val="solid"/>
                                      </p:to>
                                    </p:set>
                                    <p:set>
                                      <p:cBhvr>
                                        <p:cTn id="91" dur="250" autoRev="1" fill="remove"/>
                                        <p:tgtEl>
                                          <p:spTgt spid="4">
                                            <p:txEl>
                                              <p:pRg st="8" end="8"/>
                                            </p:txEl>
                                          </p:spTgt>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remove" grpId="0" nodeType="clickEffect">
                                  <p:stCondLst>
                                    <p:cond delay="0"/>
                                  </p:stCondLst>
                                  <p:childTnLst>
                                    <p:animClr clrSpc="rgb" dir="cw">
                                      <p:cBhvr override="childStyle">
                                        <p:cTn id="95" dur="250" autoRev="1" fill="remove"/>
                                        <p:tgtEl>
                                          <p:spTgt spid="4">
                                            <p:txEl>
                                              <p:pRg st="9" end="9"/>
                                            </p:txEl>
                                          </p:spTgt>
                                        </p:tgtEl>
                                        <p:attrNameLst>
                                          <p:attrName>style.color</p:attrName>
                                        </p:attrNameLst>
                                      </p:cBhvr>
                                      <p:to>
                                        <a:schemeClr val="bg1"/>
                                      </p:to>
                                    </p:animClr>
                                    <p:animClr clrSpc="rgb" dir="cw">
                                      <p:cBhvr>
                                        <p:cTn id="96" dur="250" autoRev="1" fill="remove"/>
                                        <p:tgtEl>
                                          <p:spTgt spid="4">
                                            <p:txEl>
                                              <p:pRg st="9" end="9"/>
                                            </p:txEl>
                                          </p:spTgt>
                                        </p:tgtEl>
                                        <p:attrNameLst>
                                          <p:attrName>fillcolor</p:attrName>
                                        </p:attrNameLst>
                                      </p:cBhvr>
                                      <p:to>
                                        <a:schemeClr val="bg1"/>
                                      </p:to>
                                    </p:animClr>
                                    <p:set>
                                      <p:cBhvr>
                                        <p:cTn id="97" dur="250" autoRev="1" fill="remove"/>
                                        <p:tgtEl>
                                          <p:spTgt spid="4">
                                            <p:txEl>
                                              <p:pRg st="9" end="9"/>
                                            </p:txEl>
                                          </p:spTgt>
                                        </p:tgtEl>
                                        <p:attrNameLst>
                                          <p:attrName>fill.type</p:attrName>
                                        </p:attrNameLst>
                                      </p:cBhvr>
                                      <p:to>
                                        <p:strVal val="solid"/>
                                      </p:to>
                                    </p:set>
                                    <p:set>
                                      <p:cBhvr>
                                        <p:cTn id="98" dur="250" autoRev="1" fill="remove"/>
                                        <p:tgtEl>
                                          <p:spTgt spid="4">
                                            <p:txEl>
                                              <p:pRg st="9" end="9"/>
                                            </p:txEl>
                                          </p:spTgt>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27" presetClass="emph" presetSubtype="0" fill="remove" grpId="0" nodeType="clickEffect">
                                  <p:stCondLst>
                                    <p:cond delay="0"/>
                                  </p:stCondLst>
                                  <p:childTnLst>
                                    <p:animClr clrSpc="rgb" dir="cw">
                                      <p:cBhvr override="childStyle">
                                        <p:cTn id="102" dur="250" autoRev="1" fill="remove"/>
                                        <p:tgtEl>
                                          <p:spTgt spid="4">
                                            <p:txEl>
                                              <p:pRg st="10" end="10"/>
                                            </p:txEl>
                                          </p:spTgt>
                                        </p:tgtEl>
                                        <p:attrNameLst>
                                          <p:attrName>style.color</p:attrName>
                                        </p:attrNameLst>
                                      </p:cBhvr>
                                      <p:to>
                                        <a:schemeClr val="bg1"/>
                                      </p:to>
                                    </p:animClr>
                                    <p:animClr clrSpc="rgb" dir="cw">
                                      <p:cBhvr>
                                        <p:cTn id="103" dur="250" autoRev="1" fill="remove"/>
                                        <p:tgtEl>
                                          <p:spTgt spid="4">
                                            <p:txEl>
                                              <p:pRg st="10" end="10"/>
                                            </p:txEl>
                                          </p:spTgt>
                                        </p:tgtEl>
                                        <p:attrNameLst>
                                          <p:attrName>fillcolor</p:attrName>
                                        </p:attrNameLst>
                                      </p:cBhvr>
                                      <p:to>
                                        <a:schemeClr val="bg1"/>
                                      </p:to>
                                    </p:animClr>
                                    <p:set>
                                      <p:cBhvr>
                                        <p:cTn id="104" dur="250" autoRev="1" fill="remove"/>
                                        <p:tgtEl>
                                          <p:spTgt spid="4">
                                            <p:txEl>
                                              <p:pRg st="10" end="10"/>
                                            </p:txEl>
                                          </p:spTgt>
                                        </p:tgtEl>
                                        <p:attrNameLst>
                                          <p:attrName>fill.type</p:attrName>
                                        </p:attrNameLst>
                                      </p:cBhvr>
                                      <p:to>
                                        <p:strVal val="solid"/>
                                      </p:to>
                                    </p:set>
                                    <p:set>
                                      <p:cBhvr>
                                        <p:cTn id="105" dur="250" autoRev="1" fill="remove"/>
                                        <p:tgtEl>
                                          <p:spTgt spid="4">
                                            <p:txEl>
                                              <p:pRg st="10" end="10"/>
                                            </p:txEl>
                                          </p:spTgt>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27" presetClass="emph" presetSubtype="0" fill="remove" grpId="0" nodeType="clickEffect">
                                  <p:stCondLst>
                                    <p:cond delay="0"/>
                                  </p:stCondLst>
                                  <p:childTnLst>
                                    <p:animClr clrSpc="rgb" dir="cw">
                                      <p:cBhvr override="childStyle">
                                        <p:cTn id="109" dur="250" autoRev="1" fill="remove"/>
                                        <p:tgtEl>
                                          <p:spTgt spid="4">
                                            <p:txEl>
                                              <p:pRg st="11" end="11"/>
                                            </p:txEl>
                                          </p:spTgt>
                                        </p:tgtEl>
                                        <p:attrNameLst>
                                          <p:attrName>style.color</p:attrName>
                                        </p:attrNameLst>
                                      </p:cBhvr>
                                      <p:to>
                                        <a:schemeClr val="bg1"/>
                                      </p:to>
                                    </p:animClr>
                                    <p:animClr clrSpc="rgb" dir="cw">
                                      <p:cBhvr>
                                        <p:cTn id="110" dur="250" autoRev="1" fill="remove"/>
                                        <p:tgtEl>
                                          <p:spTgt spid="4">
                                            <p:txEl>
                                              <p:pRg st="11" end="11"/>
                                            </p:txEl>
                                          </p:spTgt>
                                        </p:tgtEl>
                                        <p:attrNameLst>
                                          <p:attrName>fillcolor</p:attrName>
                                        </p:attrNameLst>
                                      </p:cBhvr>
                                      <p:to>
                                        <a:schemeClr val="bg1"/>
                                      </p:to>
                                    </p:animClr>
                                    <p:set>
                                      <p:cBhvr>
                                        <p:cTn id="111" dur="250" autoRev="1" fill="remove"/>
                                        <p:tgtEl>
                                          <p:spTgt spid="4">
                                            <p:txEl>
                                              <p:pRg st="11" end="11"/>
                                            </p:txEl>
                                          </p:spTgt>
                                        </p:tgtEl>
                                        <p:attrNameLst>
                                          <p:attrName>fill.type</p:attrName>
                                        </p:attrNameLst>
                                      </p:cBhvr>
                                      <p:to>
                                        <p:strVal val="solid"/>
                                      </p:to>
                                    </p:set>
                                    <p:set>
                                      <p:cBhvr>
                                        <p:cTn id="112" dur="250" autoRev="1" fill="remove"/>
                                        <p:tgtEl>
                                          <p:spTgt spid="4">
                                            <p:txEl>
                                              <p:pRg st="11" end="11"/>
                                            </p:txEl>
                                          </p:spTgt>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7" presetClass="emph" presetSubtype="0" fill="remove" grpId="0" nodeType="clickEffect">
                                  <p:stCondLst>
                                    <p:cond delay="0"/>
                                  </p:stCondLst>
                                  <p:childTnLst>
                                    <p:animClr clrSpc="rgb" dir="cw">
                                      <p:cBhvr override="childStyle">
                                        <p:cTn id="116" dur="250" autoRev="1" fill="remove"/>
                                        <p:tgtEl>
                                          <p:spTgt spid="4">
                                            <p:txEl>
                                              <p:pRg st="12" end="12"/>
                                            </p:txEl>
                                          </p:spTgt>
                                        </p:tgtEl>
                                        <p:attrNameLst>
                                          <p:attrName>style.color</p:attrName>
                                        </p:attrNameLst>
                                      </p:cBhvr>
                                      <p:to>
                                        <a:schemeClr val="bg1"/>
                                      </p:to>
                                    </p:animClr>
                                    <p:animClr clrSpc="rgb" dir="cw">
                                      <p:cBhvr>
                                        <p:cTn id="117" dur="250" autoRev="1" fill="remove"/>
                                        <p:tgtEl>
                                          <p:spTgt spid="4">
                                            <p:txEl>
                                              <p:pRg st="12" end="12"/>
                                            </p:txEl>
                                          </p:spTgt>
                                        </p:tgtEl>
                                        <p:attrNameLst>
                                          <p:attrName>fillcolor</p:attrName>
                                        </p:attrNameLst>
                                      </p:cBhvr>
                                      <p:to>
                                        <a:schemeClr val="bg1"/>
                                      </p:to>
                                    </p:animClr>
                                    <p:set>
                                      <p:cBhvr>
                                        <p:cTn id="118" dur="250" autoRev="1" fill="remove"/>
                                        <p:tgtEl>
                                          <p:spTgt spid="4">
                                            <p:txEl>
                                              <p:pRg st="12" end="12"/>
                                            </p:txEl>
                                          </p:spTgt>
                                        </p:tgtEl>
                                        <p:attrNameLst>
                                          <p:attrName>fill.type</p:attrName>
                                        </p:attrNameLst>
                                      </p:cBhvr>
                                      <p:to>
                                        <p:strVal val="solid"/>
                                      </p:to>
                                    </p:set>
                                    <p:set>
                                      <p:cBhvr>
                                        <p:cTn id="119" dur="250" autoRev="1" fill="remove"/>
                                        <p:tgtEl>
                                          <p:spTgt spid="4">
                                            <p:txEl>
                                              <p:pRg st="12" end="1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761073-5AB9-CA5E-D5F2-B11D47217DF4}"/>
              </a:ext>
            </a:extLst>
          </p:cNvPr>
          <p:cNvSpPr>
            <a:spLocks noGrp="1"/>
          </p:cNvSpPr>
          <p:nvPr>
            <p:ph type="title"/>
          </p:nvPr>
        </p:nvSpPr>
        <p:spPr>
          <a:xfrm>
            <a:off x="2589212" y="624110"/>
            <a:ext cx="8911687" cy="648099"/>
          </a:xfrm>
          <a:solidFill>
            <a:srgbClr val="00B050"/>
          </a:solidFill>
        </p:spPr>
        <p:txBody>
          <a:bodyPr>
            <a:normAutofit fontScale="90000"/>
          </a:bodyPr>
          <a:lstStyle/>
          <a:p>
            <a:r>
              <a:rPr lang="it-IT" sz="1800" b="1" kern="100" dirty="0">
                <a:effectLst/>
                <a:latin typeface="Verdana" panose="020B0604030504040204" pitchFamily="34" charset="0"/>
                <a:ea typeface="Aptos" panose="020B0004020202020204" pitchFamily="34" charset="0"/>
                <a:cs typeface="Arial" panose="020B0604020202020204" pitchFamily="34" charset="0"/>
              </a:rPr>
              <a:t>SERVIZIO TRASPORTO SCOLASTICO</a:t>
            </a:r>
            <a:r>
              <a:rPr lang="it-IT" sz="1800" kern="100" dirty="0">
                <a:solidFill>
                  <a:srgbClr val="333333"/>
                </a:solidFill>
                <a:effectLst/>
                <a:latin typeface="Verdana" panose="020B0604030504040204" pitchFamily="34" charset="0"/>
                <a:ea typeface="Aptos" panose="020B0004020202020204" pitchFamily="34" charset="0"/>
                <a:cs typeface="Times New Roman" panose="02020603050405020304" pitchFamily="18" charset="0"/>
              </a:rPr>
              <a:t> </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828E9C45-FA00-A182-1879-B0E1DEE87593}"/>
              </a:ext>
            </a:extLst>
          </p:cNvPr>
          <p:cNvSpPr>
            <a:spLocks noGrp="1"/>
          </p:cNvSpPr>
          <p:nvPr>
            <p:ph sz="half" idx="1"/>
          </p:nvPr>
        </p:nvSpPr>
        <p:spPr>
          <a:xfrm>
            <a:off x="765110" y="1272209"/>
            <a:ext cx="11072394" cy="4639013"/>
          </a:xfrm>
          <a:solidFill>
            <a:srgbClr val="FFFF00"/>
          </a:solidFill>
        </p:spPr>
        <p:txBody>
          <a:bodyPr>
            <a:normAutofit fontScale="92500" lnSpcReduction="20000"/>
          </a:bodyPr>
          <a:lstStyle/>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Il Comune assicura il trasporto agli alunni frequentanti la Scuola Secondaria di primo grado “A. Gramsci“  dell’Istituto Comprensivo di Mulazzano con l’autobus di Linea della società STAR MOBILITY  di Lodi   </a:t>
            </a:r>
            <a:endParaRPr lang="it-IT"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Il servizio viene svolto come segue: </a:t>
            </a:r>
            <a:endParaRPr lang="it-IT"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ore 7:48/7:52 partenza da Cervignano, - fermate in Via Roma campo sportivo - piazza Aldo Moro e davanti alla palestra, </a:t>
            </a:r>
            <a:endParaRPr lang="it-IT"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ore 14:12 partenza da Mulazzano – fermata piazzale del Municipio Strada </a:t>
            </a:r>
            <a:r>
              <a:rPr lang="it-IT" sz="1800" kern="100" dirty="0" err="1">
                <a:effectLst/>
                <a:latin typeface="Trebuchet MS" panose="020B0603020202020204" pitchFamily="34" charset="0"/>
                <a:ea typeface="Aptos" panose="020B0004020202020204" pitchFamily="34" charset="0"/>
                <a:cs typeface="Arial" panose="020B0604020202020204" pitchFamily="34" charset="0"/>
              </a:rPr>
              <a:t>Pandina</a:t>
            </a:r>
            <a:endParaRPr lang="it-IT" sz="18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Per l’anno scolastico in corso è stata riconfermata la compartecipazione delle famiglie al costo del servizio di € 90,00 annui.</a:t>
            </a:r>
          </a:p>
          <a:p>
            <a:pPr marL="457200" algn="just">
              <a:lnSpc>
                <a:spcPct val="107000"/>
              </a:lnSpc>
              <a:spcAft>
                <a:spcPts val="900"/>
              </a:spcAft>
              <a:tabLst>
                <a:tab pos="5495925" algn="l"/>
              </a:tabLst>
            </a:pPr>
            <a:r>
              <a:rPr lang="it-IT" kern="100" dirty="0">
                <a:latin typeface="Trebuchet MS" panose="020B0603020202020204" pitchFamily="34" charset="0"/>
                <a:ea typeface="Aptos" panose="020B0004020202020204" pitchFamily="34" charset="0"/>
                <a:cs typeface="Arial" panose="020B0604020202020204" pitchFamily="34" charset="0"/>
              </a:rPr>
              <a:t>A partire dall’11/11/2024 la corsa n. 11006 della Linea E11 diretta a Zelo Buon Persico/Paullo transiterà in Cervignano d’Adda percorrendo via Roma: questo per agevolare gli spostamenti degli alunni diretti presso l’Istituto di Crema.</a:t>
            </a:r>
          </a:p>
          <a:p>
            <a:pPr marL="457200" algn="just">
              <a:lnSpc>
                <a:spcPct val="107000"/>
              </a:lnSpc>
              <a:spcAft>
                <a:spcPts val="900"/>
              </a:spcAft>
              <a:tabLst>
                <a:tab pos="5495925" algn="l"/>
              </a:tabLst>
            </a:pPr>
            <a:r>
              <a:rPr lang="it-IT" sz="1800" kern="100" dirty="0">
                <a:effectLst/>
                <a:latin typeface="Trebuchet MS" panose="020B0603020202020204" pitchFamily="34" charset="0"/>
                <a:ea typeface="Aptos" panose="020B0004020202020204" pitchFamily="34" charset="0"/>
                <a:cs typeface="Arial" panose="020B0604020202020204" pitchFamily="34" charset="0"/>
              </a:rPr>
              <a:t>Gli Studenti delle scuole secondarie di secondo grado che frequentano istituti di Lodi utilizzano gli autobus di linea della società STAR MOBILITY</a:t>
            </a:r>
            <a:endParaRPr lang="it-IT" sz="1800" kern="100" dirty="0">
              <a:effectLst/>
              <a:latin typeface="Trebuchet MS" panose="020B0603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63071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bg/>
                                          </p:spTgt>
                                        </p:tgtEl>
                                        <p:attrNameLst>
                                          <p:attrName>style.color</p:attrName>
                                        </p:attrNameLst>
                                      </p:cBhvr>
                                      <p:to>
                                        <a:schemeClr val="bg1"/>
                                      </p:to>
                                    </p:animClr>
                                    <p:animClr clrSpc="rgb" dir="cw">
                                      <p:cBhvr>
                                        <p:cTn id="14" dur="250" autoRev="1" fill="remove"/>
                                        <p:tgtEl>
                                          <p:spTgt spid="3">
                                            <p:bg/>
                                          </p:spTgt>
                                        </p:tgtEl>
                                        <p:attrNameLst>
                                          <p:attrName>fillcolor</p:attrName>
                                        </p:attrNameLst>
                                      </p:cBhvr>
                                      <p:to>
                                        <a:schemeClr val="bg1"/>
                                      </p:to>
                                    </p:animClr>
                                    <p:set>
                                      <p:cBhvr>
                                        <p:cTn id="15" dur="250" autoRev="1" fill="remove"/>
                                        <p:tgtEl>
                                          <p:spTgt spid="3">
                                            <p:bg/>
                                          </p:spTgt>
                                        </p:tgtEl>
                                        <p:attrNameLst>
                                          <p:attrName>fill.type</p:attrName>
                                        </p:attrNameLst>
                                      </p:cBhvr>
                                      <p:to>
                                        <p:strVal val="solid"/>
                                      </p:to>
                                    </p:set>
                                    <p:set>
                                      <p:cBhvr>
                                        <p:cTn id="16" dur="250" autoRev="1" fill="remove"/>
                                        <p:tgtEl>
                                          <p:spTgt spid="3">
                                            <p:bg/>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0" end="0"/>
                                            </p:txEl>
                                          </p:spTgt>
                                        </p:tgtEl>
                                        <p:attrNameLst>
                                          <p:attrName>style.color</p:attrName>
                                        </p:attrNameLst>
                                      </p:cBhvr>
                                      <p:to>
                                        <a:schemeClr val="bg1"/>
                                      </p:to>
                                    </p:animClr>
                                    <p:animClr clrSpc="rgb" dir="cw">
                                      <p:cBhvr>
                                        <p:cTn id="21" dur="250" autoRev="1" fill="remove"/>
                                        <p:tgtEl>
                                          <p:spTgt spid="3">
                                            <p:txEl>
                                              <p:pRg st="0" end="0"/>
                                            </p:txEl>
                                          </p:spTgt>
                                        </p:tgtEl>
                                        <p:attrNameLst>
                                          <p:attrName>fillcolor</p:attrName>
                                        </p:attrNameLst>
                                      </p:cBhvr>
                                      <p:to>
                                        <a:schemeClr val="bg1"/>
                                      </p:to>
                                    </p:animClr>
                                    <p:set>
                                      <p:cBhvr>
                                        <p:cTn id="22" dur="250" autoRev="1" fill="remove"/>
                                        <p:tgtEl>
                                          <p:spTgt spid="3">
                                            <p:txEl>
                                              <p:pRg st="0" end="0"/>
                                            </p:txEl>
                                          </p:spTgt>
                                        </p:tgtEl>
                                        <p:attrNameLst>
                                          <p:attrName>fill.type</p:attrName>
                                        </p:attrNameLst>
                                      </p:cBhvr>
                                      <p:to>
                                        <p:strVal val="solid"/>
                                      </p:to>
                                    </p:set>
                                    <p:set>
                                      <p:cBhvr>
                                        <p:cTn id="23" dur="250" autoRev="1" fill="remove"/>
                                        <p:tgtEl>
                                          <p:spTgt spid="3">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1" end="1"/>
                                            </p:txEl>
                                          </p:spTgt>
                                        </p:tgtEl>
                                        <p:attrNameLst>
                                          <p:attrName>style.color</p:attrName>
                                        </p:attrNameLst>
                                      </p:cBhvr>
                                      <p:to>
                                        <a:schemeClr val="bg1"/>
                                      </p:to>
                                    </p:animClr>
                                    <p:animClr clrSpc="rgb" dir="cw">
                                      <p:cBhvr>
                                        <p:cTn id="28" dur="250" autoRev="1" fill="remove"/>
                                        <p:tgtEl>
                                          <p:spTgt spid="3">
                                            <p:txEl>
                                              <p:pRg st="1" end="1"/>
                                            </p:txEl>
                                          </p:spTgt>
                                        </p:tgtEl>
                                        <p:attrNameLst>
                                          <p:attrName>fillcolor</p:attrName>
                                        </p:attrNameLst>
                                      </p:cBhvr>
                                      <p:to>
                                        <a:schemeClr val="bg1"/>
                                      </p:to>
                                    </p:animClr>
                                    <p:set>
                                      <p:cBhvr>
                                        <p:cTn id="29" dur="250" autoRev="1" fill="remove"/>
                                        <p:tgtEl>
                                          <p:spTgt spid="3">
                                            <p:txEl>
                                              <p:pRg st="1" end="1"/>
                                            </p:txEl>
                                          </p:spTgt>
                                        </p:tgtEl>
                                        <p:attrNameLst>
                                          <p:attrName>fill.type</p:attrName>
                                        </p:attrNameLst>
                                      </p:cBhvr>
                                      <p:to>
                                        <p:strVal val="solid"/>
                                      </p:to>
                                    </p:set>
                                    <p:set>
                                      <p:cBhvr>
                                        <p:cTn id="30" dur="250" autoRev="1" fill="remove"/>
                                        <p:tgtEl>
                                          <p:spTgt spid="3">
                                            <p:txEl>
                                              <p:pRg st="1" end="1"/>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2" end="2"/>
                                            </p:txEl>
                                          </p:spTgt>
                                        </p:tgtEl>
                                        <p:attrNameLst>
                                          <p:attrName>style.color</p:attrName>
                                        </p:attrNameLst>
                                      </p:cBhvr>
                                      <p:to>
                                        <a:schemeClr val="bg1"/>
                                      </p:to>
                                    </p:animClr>
                                    <p:animClr clrSpc="rgb" dir="cw">
                                      <p:cBhvr>
                                        <p:cTn id="35" dur="250" autoRev="1" fill="remove"/>
                                        <p:tgtEl>
                                          <p:spTgt spid="3">
                                            <p:txEl>
                                              <p:pRg st="2" end="2"/>
                                            </p:txEl>
                                          </p:spTgt>
                                        </p:tgtEl>
                                        <p:attrNameLst>
                                          <p:attrName>fillcolor</p:attrName>
                                        </p:attrNameLst>
                                      </p:cBhvr>
                                      <p:to>
                                        <a:schemeClr val="bg1"/>
                                      </p:to>
                                    </p:animClr>
                                    <p:set>
                                      <p:cBhvr>
                                        <p:cTn id="36" dur="250" autoRev="1" fill="remove"/>
                                        <p:tgtEl>
                                          <p:spTgt spid="3">
                                            <p:txEl>
                                              <p:pRg st="2" end="2"/>
                                            </p:txEl>
                                          </p:spTgt>
                                        </p:tgtEl>
                                        <p:attrNameLst>
                                          <p:attrName>fill.type</p:attrName>
                                        </p:attrNameLst>
                                      </p:cBhvr>
                                      <p:to>
                                        <p:strVal val="solid"/>
                                      </p:to>
                                    </p:set>
                                    <p:set>
                                      <p:cBhvr>
                                        <p:cTn id="37" dur="250" autoRev="1" fill="remove"/>
                                        <p:tgtEl>
                                          <p:spTgt spid="3">
                                            <p:txEl>
                                              <p:pRg st="2" end="2"/>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3" end="3"/>
                                            </p:txEl>
                                          </p:spTgt>
                                        </p:tgtEl>
                                        <p:attrNameLst>
                                          <p:attrName>style.color</p:attrName>
                                        </p:attrNameLst>
                                      </p:cBhvr>
                                      <p:to>
                                        <a:schemeClr val="bg1"/>
                                      </p:to>
                                    </p:animClr>
                                    <p:animClr clrSpc="rgb" dir="cw">
                                      <p:cBhvr>
                                        <p:cTn id="42" dur="250" autoRev="1" fill="remove"/>
                                        <p:tgtEl>
                                          <p:spTgt spid="3">
                                            <p:txEl>
                                              <p:pRg st="3" end="3"/>
                                            </p:txEl>
                                          </p:spTgt>
                                        </p:tgtEl>
                                        <p:attrNameLst>
                                          <p:attrName>fillcolor</p:attrName>
                                        </p:attrNameLst>
                                      </p:cBhvr>
                                      <p:to>
                                        <a:schemeClr val="bg1"/>
                                      </p:to>
                                    </p:animClr>
                                    <p:set>
                                      <p:cBhvr>
                                        <p:cTn id="43" dur="250" autoRev="1" fill="remove"/>
                                        <p:tgtEl>
                                          <p:spTgt spid="3">
                                            <p:txEl>
                                              <p:pRg st="3" end="3"/>
                                            </p:txEl>
                                          </p:spTgt>
                                        </p:tgtEl>
                                        <p:attrNameLst>
                                          <p:attrName>fill.type</p:attrName>
                                        </p:attrNameLst>
                                      </p:cBhvr>
                                      <p:to>
                                        <p:strVal val="solid"/>
                                      </p:to>
                                    </p:set>
                                    <p:set>
                                      <p:cBhvr>
                                        <p:cTn id="44" dur="250" autoRev="1" fill="remove"/>
                                        <p:tgtEl>
                                          <p:spTgt spid="3">
                                            <p:txEl>
                                              <p:pRg st="3" end="3"/>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3">
                                            <p:txEl>
                                              <p:pRg st="4" end="4"/>
                                            </p:txEl>
                                          </p:spTgt>
                                        </p:tgtEl>
                                        <p:attrNameLst>
                                          <p:attrName>style.color</p:attrName>
                                        </p:attrNameLst>
                                      </p:cBhvr>
                                      <p:to>
                                        <a:schemeClr val="bg1"/>
                                      </p:to>
                                    </p:animClr>
                                    <p:animClr clrSpc="rgb" dir="cw">
                                      <p:cBhvr>
                                        <p:cTn id="49" dur="250" autoRev="1" fill="remove"/>
                                        <p:tgtEl>
                                          <p:spTgt spid="3">
                                            <p:txEl>
                                              <p:pRg st="4" end="4"/>
                                            </p:txEl>
                                          </p:spTgt>
                                        </p:tgtEl>
                                        <p:attrNameLst>
                                          <p:attrName>fillcolor</p:attrName>
                                        </p:attrNameLst>
                                      </p:cBhvr>
                                      <p:to>
                                        <a:schemeClr val="bg1"/>
                                      </p:to>
                                    </p:animClr>
                                    <p:set>
                                      <p:cBhvr>
                                        <p:cTn id="50" dur="250" autoRev="1" fill="remove"/>
                                        <p:tgtEl>
                                          <p:spTgt spid="3">
                                            <p:txEl>
                                              <p:pRg st="4" end="4"/>
                                            </p:txEl>
                                          </p:spTgt>
                                        </p:tgtEl>
                                        <p:attrNameLst>
                                          <p:attrName>fill.type</p:attrName>
                                        </p:attrNameLst>
                                      </p:cBhvr>
                                      <p:to>
                                        <p:strVal val="solid"/>
                                      </p:to>
                                    </p:set>
                                    <p:set>
                                      <p:cBhvr>
                                        <p:cTn id="51" dur="250" autoRev="1" fill="remove"/>
                                        <p:tgtEl>
                                          <p:spTgt spid="3">
                                            <p:txEl>
                                              <p:pRg st="4" end="4"/>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
                                            <p:txEl>
                                              <p:pRg st="5" end="5"/>
                                            </p:txEl>
                                          </p:spTgt>
                                        </p:tgtEl>
                                        <p:attrNameLst>
                                          <p:attrName>style.color</p:attrName>
                                        </p:attrNameLst>
                                      </p:cBhvr>
                                      <p:to>
                                        <a:schemeClr val="bg1"/>
                                      </p:to>
                                    </p:animClr>
                                    <p:animClr clrSpc="rgb" dir="cw">
                                      <p:cBhvr>
                                        <p:cTn id="56" dur="250" autoRev="1" fill="remove"/>
                                        <p:tgtEl>
                                          <p:spTgt spid="3">
                                            <p:txEl>
                                              <p:pRg st="5" end="5"/>
                                            </p:txEl>
                                          </p:spTgt>
                                        </p:tgtEl>
                                        <p:attrNameLst>
                                          <p:attrName>fillcolor</p:attrName>
                                        </p:attrNameLst>
                                      </p:cBhvr>
                                      <p:to>
                                        <a:schemeClr val="bg1"/>
                                      </p:to>
                                    </p:animClr>
                                    <p:set>
                                      <p:cBhvr>
                                        <p:cTn id="57" dur="250" autoRev="1" fill="remove"/>
                                        <p:tgtEl>
                                          <p:spTgt spid="3">
                                            <p:txEl>
                                              <p:pRg st="5" end="5"/>
                                            </p:txEl>
                                          </p:spTgt>
                                        </p:tgtEl>
                                        <p:attrNameLst>
                                          <p:attrName>fill.type</p:attrName>
                                        </p:attrNameLst>
                                      </p:cBhvr>
                                      <p:to>
                                        <p:strVal val="solid"/>
                                      </p:to>
                                    </p:set>
                                    <p:set>
                                      <p:cBhvr>
                                        <p:cTn id="58" dur="250" autoRev="1" fill="remove"/>
                                        <p:tgtEl>
                                          <p:spTgt spid="3">
                                            <p:txEl>
                                              <p:pRg st="5" end="5"/>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3">
                                            <p:txEl>
                                              <p:pRg st="6" end="6"/>
                                            </p:txEl>
                                          </p:spTgt>
                                        </p:tgtEl>
                                        <p:attrNameLst>
                                          <p:attrName>style.color</p:attrName>
                                        </p:attrNameLst>
                                      </p:cBhvr>
                                      <p:to>
                                        <a:schemeClr val="bg1"/>
                                      </p:to>
                                    </p:animClr>
                                    <p:animClr clrSpc="rgb" dir="cw">
                                      <p:cBhvr>
                                        <p:cTn id="63" dur="250" autoRev="1" fill="remove"/>
                                        <p:tgtEl>
                                          <p:spTgt spid="3">
                                            <p:txEl>
                                              <p:pRg st="6" end="6"/>
                                            </p:txEl>
                                          </p:spTgt>
                                        </p:tgtEl>
                                        <p:attrNameLst>
                                          <p:attrName>fillcolor</p:attrName>
                                        </p:attrNameLst>
                                      </p:cBhvr>
                                      <p:to>
                                        <a:schemeClr val="bg1"/>
                                      </p:to>
                                    </p:animClr>
                                    <p:set>
                                      <p:cBhvr>
                                        <p:cTn id="64" dur="250" autoRev="1" fill="remove"/>
                                        <p:tgtEl>
                                          <p:spTgt spid="3">
                                            <p:txEl>
                                              <p:pRg st="6" end="6"/>
                                            </p:txEl>
                                          </p:spTgt>
                                        </p:tgtEl>
                                        <p:attrNameLst>
                                          <p:attrName>fill.type</p:attrName>
                                        </p:attrNameLst>
                                      </p:cBhvr>
                                      <p:to>
                                        <p:strVal val="solid"/>
                                      </p:to>
                                    </p:set>
                                    <p:set>
                                      <p:cBhvr>
                                        <p:cTn id="65"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25AA86B1-F247-E85B-559A-3823A3052EF6}"/>
              </a:ext>
            </a:extLst>
          </p:cNvPr>
          <p:cNvSpPr>
            <a:spLocks noChangeArrowheads="1"/>
          </p:cNvSpPr>
          <p:nvPr/>
        </p:nvSpPr>
        <p:spPr bwMode="auto">
          <a:xfrm>
            <a:off x="624467" y="206779"/>
            <a:ext cx="112181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a:ln>
                  <a:noFill/>
                </a:ln>
                <a:solidFill>
                  <a:srgbClr val="7030A0"/>
                </a:solidFill>
                <a:effectLst/>
                <a:latin typeface="Verdana" panose="020B0604030504040204" pitchFamily="34" charset="0"/>
                <a:ea typeface="Calibri" panose="020F0502020204030204" pitchFamily="34" charset="0"/>
                <a:cs typeface="Times New Roman" panose="02020603050405020304" pitchFamily="18" charset="0"/>
              </a:rPr>
              <a:t>QUADRO ECONOMICO RIASSUNTIVO DEL PIANO PER IL DIRITTO ALLO STUDIO 2024/2025</a:t>
            </a:r>
            <a:endParaRPr kumimoji="0" lang="it-IT" altLang="it-IT" sz="800" b="0" i="0" u="none" strike="noStrike" cap="none" normalizeH="0" baseline="0" dirty="0">
              <a:ln>
                <a:noFill/>
              </a:ln>
              <a:solidFill>
                <a:schemeClr val="tx1"/>
              </a:solidFill>
              <a:effectLst/>
            </a:endParaRPr>
          </a:p>
        </p:txBody>
      </p:sp>
      <p:graphicFrame>
        <p:nvGraphicFramePr>
          <p:cNvPr id="2" name="Tabella 1">
            <a:extLst>
              <a:ext uri="{FF2B5EF4-FFF2-40B4-BE49-F238E27FC236}">
                <a16:creationId xmlns:a16="http://schemas.microsoft.com/office/drawing/2014/main" id="{0F876C03-395B-5C99-E8C5-AB9ACAD8C6EC}"/>
              </a:ext>
            </a:extLst>
          </p:cNvPr>
          <p:cNvGraphicFramePr>
            <a:graphicFrameLocks noGrp="1"/>
          </p:cNvGraphicFramePr>
          <p:nvPr>
            <p:extLst>
              <p:ext uri="{D42A27DB-BD31-4B8C-83A1-F6EECF244321}">
                <p14:modId xmlns:p14="http://schemas.microsoft.com/office/powerpoint/2010/main" val="3687147611"/>
              </p:ext>
            </p:extLst>
          </p:nvPr>
        </p:nvGraphicFramePr>
        <p:xfrm>
          <a:off x="486937" y="758733"/>
          <a:ext cx="11218126" cy="5834914"/>
        </p:xfrm>
        <a:graphic>
          <a:graphicData uri="http://schemas.openxmlformats.org/drawingml/2006/table">
            <a:tbl>
              <a:tblPr firstRow="1" firstCol="1" bandRow="1" bandCol="1"/>
              <a:tblGrid>
                <a:gridCol w="1583156">
                  <a:extLst>
                    <a:ext uri="{9D8B030D-6E8A-4147-A177-3AD203B41FA5}">
                      <a16:colId xmlns:a16="http://schemas.microsoft.com/office/drawing/2014/main" val="613843606"/>
                    </a:ext>
                  </a:extLst>
                </a:gridCol>
                <a:gridCol w="4885508">
                  <a:extLst>
                    <a:ext uri="{9D8B030D-6E8A-4147-A177-3AD203B41FA5}">
                      <a16:colId xmlns:a16="http://schemas.microsoft.com/office/drawing/2014/main" val="1702553317"/>
                    </a:ext>
                  </a:extLst>
                </a:gridCol>
                <a:gridCol w="1463040">
                  <a:extLst>
                    <a:ext uri="{9D8B030D-6E8A-4147-A177-3AD203B41FA5}">
                      <a16:colId xmlns:a16="http://schemas.microsoft.com/office/drawing/2014/main" val="687738954"/>
                    </a:ext>
                  </a:extLst>
                </a:gridCol>
                <a:gridCol w="1763486">
                  <a:extLst>
                    <a:ext uri="{9D8B030D-6E8A-4147-A177-3AD203B41FA5}">
                      <a16:colId xmlns:a16="http://schemas.microsoft.com/office/drawing/2014/main" val="800489198"/>
                    </a:ext>
                  </a:extLst>
                </a:gridCol>
                <a:gridCol w="1522936">
                  <a:extLst>
                    <a:ext uri="{9D8B030D-6E8A-4147-A177-3AD203B41FA5}">
                      <a16:colId xmlns:a16="http://schemas.microsoft.com/office/drawing/2014/main" val="3905413712"/>
                    </a:ext>
                  </a:extLst>
                </a:gridCol>
              </a:tblGrid>
              <a:tr h="429555">
                <a:tc>
                  <a:txBody>
                    <a:bodyPr/>
                    <a:lstStyle/>
                    <a:p>
                      <a:r>
                        <a:rPr lang="it-IT" sz="1200" b="1" dirty="0">
                          <a:effectLst/>
                          <a:latin typeface="Verdana" panose="020B0604030504040204" pitchFamily="34" charset="0"/>
                          <a:ea typeface="Times New Roman" panose="02020603050405020304" pitchFamily="18" charset="0"/>
                          <a:cs typeface="Arial" panose="020B0604020202020204" pitchFamily="34" charset="0"/>
                        </a:rPr>
                        <a:t>Voce di Bilancio</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Denominazione in sunto</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Previsione spesa 2024</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Previsione spesa 2025</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Totale a.s. 2024/2025</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6202863"/>
                  </a:ext>
                </a:extLst>
              </a:tr>
              <a:tr h="322167">
                <a:tc>
                  <a:txBody>
                    <a:bodyPr/>
                    <a:lstStyle/>
                    <a:p>
                      <a:r>
                        <a:rPr lang="it-IT" sz="1200" dirty="0">
                          <a:effectLst/>
                          <a:latin typeface="Verdana" panose="020B0604030504040204" pitchFamily="34" charset="0"/>
                          <a:ea typeface="Times New Roman" panose="02020603050405020304" pitchFamily="18" charset="0"/>
                          <a:cs typeface="Times New Roman" panose="02020603050405020304" pitchFamily="18" charset="0"/>
                        </a:rPr>
                        <a:t>12011.04.046536</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Times New Roman" panose="02020603050405020304" pitchFamily="18" charset="0"/>
                        </a:rPr>
                        <a:t>Trasferimento contributi ai nidi convenzionati</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€ 900,00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€ 1.890,00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€ 2.790,00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5925636"/>
                  </a:ext>
                </a:extLst>
              </a:tr>
              <a:tr h="322167">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04011.04.017790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Diritto allo studio scuola infanzia (contributo da convenzione)</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€ 6.900,00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€ 15.300,00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€ 22.200,00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284810"/>
                  </a:ext>
                </a:extLst>
              </a:tr>
              <a:tr h="322167">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04011.04.017791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Trasferimento Fondo Miur 0-6 anni</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€ 12.113,60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€ 12.113,60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6684657"/>
                  </a:ext>
                </a:extLst>
              </a:tr>
              <a:tr h="322167">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04021.04.017791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Diritto allo studio scuola primaria (Istituto comprensivo)</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€ 1.029,30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€ 2.401,70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€ 3.431,00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6517443"/>
                  </a:ext>
                </a:extLst>
              </a:tr>
              <a:tr h="214776">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04071.03. 017501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Premio miglior alunno</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€ 400,00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€ 400,00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562111"/>
                  </a:ext>
                </a:extLst>
              </a:tr>
              <a:tr h="214776">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04021.03.017400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Acquisto libri scuola primaria</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Arial" panose="020B0604020202020204" pitchFamily="34" charset="0"/>
                        </a:rPr>
                        <a:t>€ 4.000,00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Arial" panose="020B0604020202020204" pitchFamily="34" charset="0"/>
                        </a:rPr>
                        <a:t>€ 0,00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Arial" panose="020B0604020202020204" pitchFamily="34" charset="0"/>
                        </a:rPr>
                        <a:t>€ 4.000,00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803005"/>
                  </a:ext>
                </a:extLst>
              </a:tr>
              <a:tr h="429948">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04061.03.019351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Spese gestione trasporti scolastici</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€ 7.540,00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€ 4.895,00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€ 12.435,00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716178"/>
                  </a:ext>
                </a:extLst>
              </a:tr>
              <a:tr h="429555">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04021.04.018660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Contributo Istituto comprensivo di Mulazzano i</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€ 817,80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€ 1.908,20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€ 2.726,00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8710028"/>
                  </a:ext>
                </a:extLst>
              </a:tr>
              <a:tr h="429555">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04021.04.018670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Contributo al Comune di Mulazzano e Lodi (€ 12.760 Mulazzano  € </a:t>
                      </a:r>
                      <a:r>
                        <a:rPr lang="it-IT" sz="1200">
                          <a:effectLst/>
                          <a:latin typeface="Verdana" panose="020B0604030504040204" pitchFamily="34" charset="0"/>
                          <a:ea typeface="Times New Roman" panose="02020603050405020304" pitchFamily="18" charset="0"/>
                          <a:cs typeface="Arial" panose="020B0604020202020204" pitchFamily="34" charset="0"/>
                        </a:rPr>
                        <a:t>150 Lodi)</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Arial" panose="020B0604020202020204" pitchFamily="34" charset="0"/>
                        </a:rPr>
                        <a:t>€ 6.455,00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Arial" panose="020B0604020202020204" pitchFamily="34" charset="0"/>
                        </a:rPr>
                        <a:t>€ 6.455,00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Arial" panose="020B0604020202020204" pitchFamily="34" charset="0"/>
                        </a:rPr>
                        <a:t>€ 12.910,00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784243"/>
                  </a:ext>
                </a:extLst>
              </a:tr>
              <a:tr h="258447">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04061.03.019300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Refezione scolastica</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€ 8.222,04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€ 11.558,52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€ 19.780,56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6277472"/>
                  </a:ext>
                </a:extLst>
              </a:tr>
              <a:tr h="683735">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04061.04.044410</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Assistenza Educativa Scolastica (</a:t>
                      </a:r>
                      <a:r>
                        <a:rPr lang="it-IT" sz="1200" b="1" dirty="0">
                          <a:effectLst/>
                          <a:latin typeface="Verdana" panose="020B0604030504040204" pitchFamily="34" charset="0"/>
                          <a:ea typeface="Times New Roman" panose="02020603050405020304" pitchFamily="18" charset="0"/>
                          <a:cs typeface="Arial" panose="020B0604020202020204" pitchFamily="34" charset="0"/>
                        </a:rPr>
                        <a:t>Scuola infanzia € 11.500 -Scuola primaria € 22.356 - </a:t>
                      </a:r>
                      <a:r>
                        <a:rPr lang="it-IT" sz="1200" b="1" dirty="0">
                          <a:effectLst/>
                          <a:latin typeface="Bookman Old Style" panose="02050604050505020204" pitchFamily="18" charset="0"/>
                          <a:ea typeface="Times New Roman" panose="02020603050405020304" pitchFamily="18" charset="0"/>
                          <a:cs typeface="Times New Roman" panose="02020603050405020304" pitchFamily="18" charset="0"/>
                        </a:rPr>
                        <a:t>€ 19.044 Scuola secondaria I^ grado - € 34.408 scuola secondaria II^)</a:t>
                      </a: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€ 35.742,00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Arial" panose="020B0604020202020204" pitchFamily="34" charset="0"/>
                        </a:rPr>
                        <a:t>€ 51.566,00 </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Arial" panose="020B0604020202020204" pitchFamily="34" charset="0"/>
                        </a:rPr>
                        <a:t>€ 87.308,00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549512"/>
                  </a:ext>
                </a:extLst>
              </a:tr>
              <a:tr h="286104">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04071.03.017501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Noleggio fotocopiatrice</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€ 412,90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€ 0,00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€ 412,90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6466523"/>
                  </a:ext>
                </a:extLst>
              </a:tr>
              <a:tr h="406077">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04021.03.017401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Canone cedole librarie elettroniche</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€ 425,78</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€ 425,78</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6613000"/>
                  </a:ext>
                </a:extLst>
              </a:tr>
              <a:tr h="334163">
                <a:tc>
                  <a:txBody>
                    <a:bodyPr/>
                    <a:lstStyle/>
                    <a:p>
                      <a:r>
                        <a:rPr lang="it-IT" sz="1200">
                          <a:effectLst/>
                          <a:latin typeface="Verdana" panose="020B0604030504040204" pitchFamily="34" charset="0"/>
                          <a:ea typeface="Times New Roman" panose="02020603050405020304" pitchFamily="18" charset="0"/>
                          <a:cs typeface="Arial" panose="020B0604020202020204" pitchFamily="34" charset="0"/>
                        </a:rPr>
                        <a:t>04071.03.017501</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dirty="0">
                          <a:effectLst/>
                          <a:latin typeface="Verdana" panose="020B0604030504040204" pitchFamily="34" charset="0"/>
                          <a:ea typeface="Times New Roman" panose="02020603050405020304" pitchFamily="18" charset="0"/>
                          <a:cs typeface="Arial" panose="020B0604020202020204" pitchFamily="34" charset="0"/>
                        </a:rPr>
                        <a:t>Spese attuazione piano diritto allo studio</a:t>
                      </a:r>
                      <a:endParaRPr lang="it-IT"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€ 500,00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€ 500,00</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€ 1.000,00</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481561"/>
                  </a:ext>
                </a:extLst>
              </a:tr>
              <a:tr h="429555">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it-IT" sz="1200" b="1">
                          <a:effectLst/>
                          <a:latin typeface="Verdana" panose="020B0604030504040204" pitchFamily="34" charset="0"/>
                          <a:ea typeface="Times New Roman" panose="02020603050405020304" pitchFamily="18" charset="0"/>
                          <a:cs typeface="Arial" panose="020B0604020202020204" pitchFamily="34" charset="0"/>
                        </a:rPr>
                        <a:t> </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it-IT" sz="1200" b="1">
                          <a:effectLst/>
                          <a:latin typeface="Verdana" panose="020B0604030504040204" pitchFamily="34" charset="0"/>
                          <a:ea typeface="Times New Roman" panose="02020603050405020304" pitchFamily="18" charset="0"/>
                          <a:cs typeface="Arial" panose="020B0604020202020204" pitchFamily="34" charset="0"/>
                        </a:rPr>
                        <a:t>TOTALE</a:t>
                      </a:r>
                      <a:endParaRPr lang="it-IT"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€ 85.058,42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p>
                      <a:pPr algn="r"/>
                      <a:r>
                        <a:rPr lang="it-IT" sz="1200">
                          <a:effectLst/>
                          <a:latin typeface="Verdana" panose="020B0604030504040204" pitchFamily="34" charset="0"/>
                          <a:ea typeface="Times New Roman" panose="02020603050405020304" pitchFamily="18" charset="0"/>
                          <a:cs typeface="Times New Roman" panose="02020603050405020304" pitchFamily="18" charset="0"/>
                        </a:rPr>
                        <a:t>€ 96.874,42 </a:t>
                      </a:r>
                      <a:endParaRPr lang="it-IT" sz="120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p>
                      <a:pPr algn="r"/>
                      <a:r>
                        <a:rPr lang="it-IT" sz="1200" dirty="0">
                          <a:effectLst/>
                          <a:latin typeface="Verdana" panose="020B0604030504040204" pitchFamily="34" charset="0"/>
                          <a:ea typeface="Times New Roman" panose="02020603050405020304" pitchFamily="18" charset="0"/>
                          <a:cs typeface="Times New Roman" panose="02020603050405020304" pitchFamily="18" charset="0"/>
                        </a:rPr>
                        <a:t>€ 181.932,84 </a:t>
                      </a:r>
                      <a:endParaRPr lang="it-IT" sz="12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33035" marR="33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613918"/>
                  </a:ext>
                </a:extLst>
              </a:tr>
            </a:tbl>
          </a:graphicData>
        </a:graphic>
      </p:graphicFrame>
    </p:spTree>
    <p:extLst>
      <p:ext uri="{BB962C8B-B14F-4D97-AF65-F5344CB8AC3E}">
        <p14:creationId xmlns:p14="http://schemas.microsoft.com/office/powerpoint/2010/main" val="39663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31BD11-D25D-2540-D339-45DD184273E2}"/>
              </a:ext>
            </a:extLst>
          </p:cNvPr>
          <p:cNvSpPr>
            <a:spLocks noGrp="1"/>
          </p:cNvSpPr>
          <p:nvPr>
            <p:ph type="title"/>
          </p:nvPr>
        </p:nvSpPr>
        <p:spPr/>
        <p:txBody>
          <a:bodyPr/>
          <a:lstStyle/>
          <a:p>
            <a:r>
              <a:rPr lang="it-IT" dirty="0"/>
              <a:t>PREMESSA</a:t>
            </a:r>
          </a:p>
        </p:txBody>
      </p:sp>
      <p:sp>
        <p:nvSpPr>
          <p:cNvPr id="3" name="Segnaposto contenuto 2">
            <a:extLst>
              <a:ext uri="{FF2B5EF4-FFF2-40B4-BE49-F238E27FC236}">
                <a16:creationId xmlns:a16="http://schemas.microsoft.com/office/drawing/2014/main" id="{64923C76-5413-8445-E8E8-1A09C17BF386}"/>
              </a:ext>
            </a:extLst>
          </p:cNvPr>
          <p:cNvSpPr>
            <a:spLocks noGrp="1"/>
          </p:cNvSpPr>
          <p:nvPr>
            <p:ph idx="1"/>
          </p:nvPr>
        </p:nvSpPr>
        <p:spPr>
          <a:xfrm>
            <a:off x="1997765" y="1530626"/>
            <a:ext cx="9506847" cy="4380596"/>
          </a:xfrm>
        </p:spPr>
        <p:txBody>
          <a:bodyPr>
            <a:normAutofit fontScale="92500" lnSpcReduction="10000"/>
          </a:bodyPr>
          <a:lstStyle/>
          <a:p>
            <a:pPr algn="just"/>
            <a:r>
              <a:rPr lang="it-IT" kern="100" dirty="0">
                <a:latin typeface="Aptos" panose="020B0004020202020204" pitchFamily="34" charset="0"/>
                <a:ea typeface="Aptos" panose="020B0004020202020204" pitchFamily="34" charset="0"/>
                <a:cs typeface="Times New Roman" panose="02020603050405020304" pitchFamily="18" charset="0"/>
              </a:rPr>
              <a:t>Il Piano del Diritto allo studio è il documento annuale mediante il quale l’Amministrazione Comunale programma gli interventi economici finanziari ed i servizi nelle scuole del territorio, offrendo ulteriori opportunità educative e formative agli studenti.</a:t>
            </a:r>
          </a:p>
          <a:p>
            <a:pPr algn="just"/>
            <a:r>
              <a:rPr lang="it-IT" kern="100" dirty="0">
                <a:latin typeface="Aptos" panose="020B0004020202020204" pitchFamily="34" charset="0"/>
                <a:ea typeface="Aptos" panose="020B0004020202020204" pitchFamily="34" charset="0"/>
                <a:cs typeface="Times New Roman" panose="02020603050405020304" pitchFamily="18" charset="0"/>
              </a:rPr>
              <a:t>Il Piano per il Diritto allo Studio , elaborato in stretta collaborazione con le istituzioni scolastiche locali, si pone l’obiettivo di assicurare a tutti gli studenti un accesso equo ai servizi educativi, migliorando le condizioni dell’offerta formativa e potenziando la qualità dell’istruzione.  Questa programmazione realizzata con spirito di dialogo e reciproca collaborazione, rappresenta un significativo impegno sia finanziario che organizzativo per l’amministrazione, che continua a garantire livelli elevati di qualità dei servizi scolastici nonostante le risorse statali e regionali siano in progressiva diminuzione.</a:t>
            </a:r>
          </a:p>
          <a:p>
            <a:pPr algn="just"/>
            <a:r>
              <a:rPr lang="it-IT" dirty="0">
                <a:latin typeface="Aptos" panose="020B0004020202020204" pitchFamily="34" charset="0"/>
                <a:ea typeface="Aptos" panose="020B0004020202020204" pitchFamily="34" charset="0"/>
                <a:cs typeface="Times New Roman" panose="02020603050405020304" pitchFamily="18" charset="0"/>
              </a:rPr>
              <a:t>L’Amministrazione comunale, in un contesto legislativo in continua evoluzione, assume oggi un ruolo sempre più centrale nel settore dell’istruzione, contribuendo a rafforzare l’offerta formativa, a rimuovere gli ostacoli di natura socio-economica e a garantire pari opportunità a tutti gli alunni. Si tratta di un impegno che va oltre i confini del piano stesso, includendo interventi di manutenzione e ristrutturazione degli edifici scolastici, al fine di preservare e migliorare il patrimonio edilizio e creare ambienti sicuri e stimolanti per la crescita degli studenti</a:t>
            </a:r>
            <a:endParaRPr lang="it-IT" dirty="0"/>
          </a:p>
        </p:txBody>
      </p:sp>
    </p:spTree>
    <p:extLst>
      <p:ext uri="{BB962C8B-B14F-4D97-AF65-F5344CB8AC3E}">
        <p14:creationId xmlns:p14="http://schemas.microsoft.com/office/powerpoint/2010/main" val="178911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57D370-B169-AE26-41B5-51609E136D64}"/>
              </a:ext>
            </a:extLst>
          </p:cNvPr>
          <p:cNvSpPr>
            <a:spLocks noGrp="1"/>
          </p:cNvSpPr>
          <p:nvPr>
            <p:ph type="title"/>
          </p:nvPr>
        </p:nvSpPr>
        <p:spPr>
          <a:xfrm>
            <a:off x="1640156" y="446829"/>
            <a:ext cx="8911687" cy="700837"/>
          </a:xfrm>
        </p:spPr>
        <p:txBody>
          <a:bodyPr>
            <a:normAutofit/>
          </a:bodyPr>
          <a:lstStyle/>
          <a:p>
            <a:r>
              <a:rPr lang="it-IT" sz="2800" b="1" dirty="0"/>
              <a:t>MANUTENZIONE SCUOLA PRIMARIA</a:t>
            </a:r>
          </a:p>
        </p:txBody>
      </p:sp>
      <p:sp>
        <p:nvSpPr>
          <p:cNvPr id="3" name="Segnaposto contenuto 2">
            <a:extLst>
              <a:ext uri="{FF2B5EF4-FFF2-40B4-BE49-F238E27FC236}">
                <a16:creationId xmlns:a16="http://schemas.microsoft.com/office/drawing/2014/main" id="{AAD14C9F-873F-8586-0C93-96C341A0809D}"/>
              </a:ext>
            </a:extLst>
          </p:cNvPr>
          <p:cNvSpPr>
            <a:spLocks noGrp="1"/>
          </p:cNvSpPr>
          <p:nvPr>
            <p:ph sz="half" idx="1"/>
          </p:nvPr>
        </p:nvSpPr>
        <p:spPr>
          <a:xfrm>
            <a:off x="2589211" y="2133600"/>
            <a:ext cx="7962631" cy="3777622"/>
          </a:xfrm>
        </p:spPr>
        <p:txBody>
          <a:bodyPr/>
          <a:lstStyle/>
          <a:p>
            <a:pPr marL="457200" algn="just">
              <a:lnSpc>
                <a:spcPct val="107000"/>
              </a:lnSpc>
            </a:pPr>
            <a:r>
              <a:rPr lang="it-IT" sz="1800" i="1" kern="100" dirty="0">
                <a:effectLst/>
                <a:latin typeface="Verdana" panose="020B0604030504040204" pitchFamily="34" charset="0"/>
                <a:ea typeface="Times New Roman" panose="02020603050405020304" pitchFamily="18" charset="0"/>
                <a:cs typeface="Arial" panose="020B0604020202020204" pitchFamily="34" charset="0"/>
              </a:rPr>
              <a:t>L’Amministrazione Comunale </a:t>
            </a:r>
            <a:r>
              <a:rPr lang="it-IT" sz="1800" i="1" kern="100" dirty="0">
                <a:effectLst/>
                <a:latin typeface="Verdana" panose="020B0604030504040204" pitchFamily="34" charset="0"/>
                <a:ea typeface="Aptos" panose="020B0004020202020204" pitchFamily="34" charset="0"/>
                <a:cs typeface="Arial" panose="020B0604020202020204" pitchFamily="34" charset="0"/>
              </a:rPr>
              <a:t>alla scuola primaria fornisce gratuitamente: l’edificio scolastico, il riscaldamento, la corrente elettrica, le linee telefoniche; effettua manutenzioni ordinarie e straordinarie; cura il verde del giardino, provvede al taglio dell'erba e alla rimozione di foglie e rami.</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07000"/>
              </a:lnSpc>
            </a:pPr>
            <a:r>
              <a:rPr lang="it-IT" sz="1800" i="1" kern="100" dirty="0">
                <a:effectLst/>
                <a:latin typeface="Verdana" panose="020B0604030504040204" pitchFamily="34" charset="0"/>
                <a:ea typeface="Aptos" panose="020B0004020202020204" pitchFamily="34" charset="0"/>
                <a:cs typeface="Arial" panose="020B0604020202020204" pitchFamily="34" charset="0"/>
              </a:rPr>
              <a:t> </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07000"/>
              </a:lnSpc>
              <a:spcAft>
                <a:spcPts val="800"/>
              </a:spcAft>
            </a:pPr>
            <a:r>
              <a:rPr lang="it-IT" sz="1800" i="1" kern="100" dirty="0">
                <a:effectLst/>
                <a:latin typeface="Verdana" panose="020B0604030504040204" pitchFamily="34" charset="0"/>
                <a:ea typeface="Aptos" panose="020B0004020202020204" pitchFamily="34" charset="0"/>
                <a:cs typeface="Arial" panose="020B0604020202020204" pitchFamily="34" charset="0"/>
              </a:rPr>
              <a:t>Entro la fine dell’anno 2024 si procederà ad un intervento di efficientamento energetico riguardante la sostituzione degli infissi di alcune aule dell’edificio finanziato con contributi ministeriali di cui alla Legge n. 160/2019. </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1157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7F4723-16F4-FC42-69BE-4EB5D779E332}"/>
              </a:ext>
            </a:extLst>
          </p:cNvPr>
          <p:cNvSpPr>
            <a:spLocks noGrp="1"/>
          </p:cNvSpPr>
          <p:nvPr>
            <p:ph type="title"/>
          </p:nvPr>
        </p:nvSpPr>
        <p:spPr>
          <a:xfrm>
            <a:off x="2592924" y="624110"/>
            <a:ext cx="8911687" cy="570208"/>
          </a:xfrm>
        </p:spPr>
        <p:txBody>
          <a:bodyPr>
            <a:normAutofit fontScale="90000"/>
          </a:bodyPr>
          <a:lstStyle/>
          <a:p>
            <a:r>
              <a:rPr lang="it-IT" sz="1800" b="1" i="1" kern="100" dirty="0">
                <a:effectLst/>
                <a:latin typeface="Verdana" panose="020B0604030504040204" pitchFamily="34" charset="0"/>
                <a:ea typeface="Aptos" panose="020B0004020202020204" pitchFamily="34" charset="0"/>
                <a:cs typeface="Arial" panose="020B0604020202020204" pitchFamily="34" charset="0"/>
              </a:rPr>
              <a:t>Adempimento obbligo scolastico</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A2B731EF-002A-1509-BF35-C741A06B30FA}"/>
              </a:ext>
            </a:extLst>
          </p:cNvPr>
          <p:cNvSpPr>
            <a:spLocks noGrp="1"/>
          </p:cNvSpPr>
          <p:nvPr>
            <p:ph sz="half" idx="1"/>
          </p:nvPr>
        </p:nvSpPr>
        <p:spPr/>
        <p:txBody>
          <a:bodyPr>
            <a:normAutofit fontScale="70000" lnSpcReduction="20000"/>
          </a:bodyPr>
          <a:lstStyle/>
          <a:p>
            <a:pPr algn="just">
              <a:lnSpc>
                <a:spcPct val="107000"/>
              </a:lnSpc>
              <a:spcAft>
                <a:spcPts val="800"/>
              </a:spcAft>
            </a:pPr>
            <a:r>
              <a:rPr lang="it-IT" sz="1800" i="1" kern="100" dirty="0">
                <a:effectLst/>
                <a:latin typeface="Verdana" panose="020B0604030504040204" pitchFamily="34" charset="0"/>
                <a:ea typeface="Aptos" panose="020B0004020202020204" pitchFamily="34" charset="0"/>
                <a:cs typeface="Arial" panose="020B0604020202020204" pitchFamily="34" charset="0"/>
              </a:rPr>
              <a:t>Entro il mese di dicembre che precede l’avvio di ogni anno scolastico il Comune predispone l’elenco dei minori soggetti all’obbligo di istruzione e ne dà comunicazione alle istituzioni scolastiche che verificheranno l’effettiva iscrizione ai plessi di competenza.</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i="1" kern="100" dirty="0">
                <a:effectLst/>
                <a:latin typeface="Verdana" panose="020B0604030504040204" pitchFamily="34" charset="0"/>
                <a:ea typeface="Aptos" panose="020B0004020202020204" pitchFamily="34" charset="0"/>
                <a:cs typeface="Arial" panose="020B0604020202020204" pitchFamily="34" charset="0"/>
              </a:rPr>
              <a:t>I dirigenti scolastici una volta chiuse le iscrizioni al primo anno dell’istruzione obbligatoria verificano la corrispondenza degli iscritti con l’elenco fornito dal comune.</a:t>
            </a:r>
            <a:endParaRPr lang="it-IT" sz="1800" i="1"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i="1" dirty="0">
                <a:effectLst/>
                <a:latin typeface="Verdana" panose="020B0604030504040204" pitchFamily="34" charset="0"/>
                <a:ea typeface="Aptos" panose="020B0004020202020204" pitchFamily="34" charset="0"/>
                <a:cs typeface="Arial" panose="020B0604020202020204" pitchFamily="34" charset="0"/>
              </a:rPr>
              <a:t>A seguito di tali verifiche, nonché a seguito di eventuali ulteriori segnalazioni pervenute dagli istituti scolastici nel corso dell’anno, è possibile che si evidenzino situazioni che potrebbero configurare l’evasione dell’obbligo scolastico</a:t>
            </a:r>
            <a:endParaRPr lang="it-IT" i="1" dirty="0"/>
          </a:p>
        </p:txBody>
      </p:sp>
      <p:sp>
        <p:nvSpPr>
          <p:cNvPr id="4" name="Segnaposto contenuto 3">
            <a:extLst>
              <a:ext uri="{FF2B5EF4-FFF2-40B4-BE49-F238E27FC236}">
                <a16:creationId xmlns:a16="http://schemas.microsoft.com/office/drawing/2014/main" id="{7D7D5D2B-453D-D85B-C0B7-BB935D9A8C06}"/>
              </a:ext>
            </a:extLst>
          </p:cNvPr>
          <p:cNvSpPr>
            <a:spLocks noGrp="1"/>
          </p:cNvSpPr>
          <p:nvPr>
            <p:ph sz="half" idx="2"/>
          </p:nvPr>
        </p:nvSpPr>
        <p:spPr>
          <a:xfrm>
            <a:off x="7190747" y="2126222"/>
            <a:ext cx="4313864" cy="2091215"/>
          </a:xfrm>
        </p:spPr>
        <p:txBody>
          <a:bodyPr>
            <a:noAutofit/>
          </a:bodyPr>
          <a:lstStyle/>
          <a:p>
            <a:r>
              <a:rPr lang="it-IT" sz="1600" b="1" i="1" dirty="0">
                <a:effectLst/>
                <a:latin typeface="Verdana" panose="020B0604030504040204" pitchFamily="34" charset="0"/>
                <a:ea typeface="Aptos" panose="020B0004020202020204" pitchFamily="34" charset="0"/>
                <a:cs typeface="Arial" panose="020B0604020202020204" pitchFamily="34" charset="0"/>
              </a:rPr>
              <a:t>In tal evenienza secondo quanto disposto dal decreto Miur 489/2001, il comune, tramite gli uffici della Polizia Locale, provvede con tempestività ad ammonire i genitori o chi ne fa le veci, perché responsabili dell’adempimento dell’obbligo scolastico, invitandoli ad ottemperare all’obbligo ed inoltre dà contestuale comunicazione ai servizi sociali, </a:t>
            </a:r>
            <a:endParaRPr lang="it-IT" sz="1600" b="1" i="1" dirty="0"/>
          </a:p>
        </p:txBody>
      </p:sp>
    </p:spTree>
    <p:extLst>
      <p:ext uri="{BB962C8B-B14F-4D97-AF65-F5344CB8AC3E}">
        <p14:creationId xmlns:p14="http://schemas.microsoft.com/office/powerpoint/2010/main" val="30447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35E173-8F4A-B17D-D3D1-5B57EA69FD56}"/>
              </a:ext>
            </a:extLst>
          </p:cNvPr>
          <p:cNvSpPr>
            <a:spLocks noGrp="1"/>
          </p:cNvSpPr>
          <p:nvPr>
            <p:ph type="title"/>
          </p:nvPr>
        </p:nvSpPr>
        <p:spPr>
          <a:xfrm>
            <a:off x="2592924" y="624110"/>
            <a:ext cx="8911687" cy="971425"/>
          </a:xfrm>
        </p:spPr>
        <p:txBody>
          <a:bodyPr>
            <a:normAutofit fontScale="90000"/>
          </a:bodyPr>
          <a:lstStyle/>
          <a:p>
            <a:pPr>
              <a:lnSpc>
                <a:spcPct val="114000"/>
              </a:lnSpc>
              <a:spcAft>
                <a:spcPts val="800"/>
              </a:spcAft>
              <a:tabLst>
                <a:tab pos="5495925" algn="l"/>
              </a:tabLst>
            </a:pPr>
            <a:r>
              <a:rPr lang="it-IT" sz="3600" b="1" kern="100" dirty="0" err="1">
                <a:effectLst/>
                <a:latin typeface="Abadi" panose="020B0604020104020204" pitchFamily="34" charset="0"/>
                <a:ea typeface="Aptos" panose="020B0004020202020204" pitchFamily="34" charset="0"/>
                <a:cs typeface="Arial" panose="020B0604020202020204" pitchFamily="34" charset="0"/>
              </a:rPr>
              <a:t>Pre</a:t>
            </a:r>
            <a:r>
              <a:rPr lang="it-IT" sz="3600" b="1" kern="100" dirty="0">
                <a:effectLst/>
                <a:latin typeface="Abadi" panose="020B0604020104020204" pitchFamily="34" charset="0"/>
                <a:ea typeface="Aptos" panose="020B0004020202020204" pitchFamily="34" charset="0"/>
                <a:cs typeface="Arial" panose="020B0604020202020204" pitchFamily="34" charset="0"/>
              </a:rPr>
              <a:t> - post scuola (presso la scuola primaria)</a:t>
            </a:r>
            <a:br>
              <a:rPr lang="it-IT" sz="3600" kern="100" dirty="0">
                <a:effectLst/>
                <a:latin typeface="Abadi" panose="020B0604020104020204" pitchFamily="34" charset="0"/>
                <a:ea typeface="Aptos" panose="020B0004020202020204" pitchFamily="34" charset="0"/>
                <a:cs typeface="Times New Roman" panose="02020603050405020304" pitchFamily="18" charset="0"/>
              </a:rPr>
            </a:br>
            <a:endParaRPr lang="it-IT" dirty="0">
              <a:latin typeface="Abadi" panose="020B0604020104020204" pitchFamily="34" charset="0"/>
            </a:endParaRPr>
          </a:p>
        </p:txBody>
      </p:sp>
      <p:sp>
        <p:nvSpPr>
          <p:cNvPr id="3" name="Segnaposto contenuto 2">
            <a:extLst>
              <a:ext uri="{FF2B5EF4-FFF2-40B4-BE49-F238E27FC236}">
                <a16:creationId xmlns:a16="http://schemas.microsoft.com/office/drawing/2014/main" id="{CFAF3F78-09BA-C45C-74D4-A4B4E5167B63}"/>
              </a:ext>
            </a:extLst>
          </p:cNvPr>
          <p:cNvSpPr>
            <a:spLocks noGrp="1"/>
          </p:cNvSpPr>
          <p:nvPr>
            <p:ph sz="half" idx="1"/>
          </p:nvPr>
        </p:nvSpPr>
        <p:spPr>
          <a:xfrm>
            <a:off x="1782136" y="1909665"/>
            <a:ext cx="4313864" cy="3777622"/>
          </a:xfrm>
        </p:spPr>
        <p:txBody>
          <a:bodyPr/>
          <a:lstStyle/>
          <a:p>
            <a:r>
              <a:rPr lang="it-IT" sz="1800" dirty="0">
                <a:effectLst/>
                <a:latin typeface="Verdana" panose="020B0604030504040204" pitchFamily="34" charset="0"/>
                <a:ea typeface="Aptos" panose="020B0004020202020204" pitchFamily="34" charset="0"/>
                <a:cs typeface="Arial" panose="020B0604020202020204" pitchFamily="34" charset="0"/>
              </a:rPr>
              <a:t>Il servizio è svolto dall’Associazione </a:t>
            </a:r>
            <a:r>
              <a:rPr lang="it-IT" sz="1800" dirty="0" err="1">
                <a:effectLst/>
                <a:latin typeface="Verdana" panose="020B0604030504040204" pitchFamily="34" charset="0"/>
                <a:ea typeface="Aptos" panose="020B0004020202020204" pitchFamily="34" charset="0"/>
                <a:cs typeface="Arial" panose="020B0604020202020204" pitchFamily="34" charset="0"/>
              </a:rPr>
              <a:t>Educ@ttivamente</a:t>
            </a:r>
            <a:r>
              <a:rPr lang="it-IT" sz="1800" dirty="0">
                <a:effectLst/>
                <a:latin typeface="Verdana" panose="020B0604030504040204" pitchFamily="34" charset="0"/>
                <a:ea typeface="Aptos" panose="020B0004020202020204" pitchFamily="34" charset="0"/>
                <a:cs typeface="Arial" panose="020B0604020202020204" pitchFamily="34" charset="0"/>
              </a:rPr>
              <a:t> </a:t>
            </a:r>
          </a:p>
          <a:p>
            <a:r>
              <a:rPr lang="it-IT" dirty="0">
                <a:latin typeface="Verdana" panose="020B0604030504040204" pitchFamily="34" charset="0"/>
                <a:cs typeface="Arial" panose="020B0604020202020204" pitchFamily="34" charset="0"/>
              </a:rPr>
              <a:t>Il servizio viene svolto presso i locali del plesso scolastico</a:t>
            </a:r>
          </a:p>
          <a:p>
            <a:r>
              <a:rPr lang="it-IT" sz="1800" dirty="0">
                <a:effectLst/>
                <a:latin typeface="Verdana" panose="020B0604030504040204" pitchFamily="34" charset="0"/>
                <a:ea typeface="Aptos" panose="020B0004020202020204" pitchFamily="34" charset="0"/>
                <a:cs typeface="Arial" panose="020B0604020202020204" pitchFamily="34" charset="0"/>
              </a:rPr>
              <a:t>il pre-scuola  viene svolto dalle ore 8:00 alle ore 8:30 </a:t>
            </a:r>
          </a:p>
          <a:p>
            <a:r>
              <a:rPr lang="it-IT" dirty="0">
                <a:latin typeface="Verdana" panose="020B0604030504040204" pitchFamily="34" charset="0"/>
                <a:cs typeface="Arial" panose="020B0604020202020204" pitchFamily="34" charset="0"/>
              </a:rPr>
              <a:t>Il post-scuola dalle </a:t>
            </a:r>
            <a:r>
              <a:rPr lang="it-IT" sz="1800" kern="100" dirty="0">
                <a:effectLst/>
                <a:latin typeface="Verdana" panose="020B0604030504040204" pitchFamily="34" charset="0"/>
                <a:ea typeface="Aptos" panose="020B0004020202020204" pitchFamily="34" charset="0"/>
                <a:cs typeface="Arial" panose="020B0604020202020204" pitchFamily="34" charset="0"/>
              </a:rPr>
              <a:t>ore 16:30 alle ore 18:00.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EBBA6FF0-9A43-57A2-D877-2A0CDB272D17}"/>
              </a:ext>
            </a:extLst>
          </p:cNvPr>
          <p:cNvSpPr>
            <a:spLocks noGrp="1"/>
          </p:cNvSpPr>
          <p:nvPr>
            <p:ph sz="half" idx="2"/>
          </p:nvPr>
        </p:nvSpPr>
        <p:spPr>
          <a:xfrm>
            <a:off x="7190747" y="2126222"/>
            <a:ext cx="4313864" cy="1522047"/>
          </a:xfrm>
        </p:spPr>
        <p:txBody>
          <a:bodyPr/>
          <a:lstStyle/>
          <a:p>
            <a:r>
              <a:rPr lang="it-IT" dirty="0"/>
              <a:t>N. 7 iscritti per il pre-scuola</a:t>
            </a:r>
          </a:p>
          <a:p>
            <a:r>
              <a:rPr lang="it-IT" dirty="0"/>
              <a:t>N. 6 iscritti per il post-scuola</a:t>
            </a:r>
          </a:p>
        </p:txBody>
      </p:sp>
    </p:spTree>
    <p:extLst>
      <p:ext uri="{BB962C8B-B14F-4D97-AF65-F5344CB8AC3E}">
        <p14:creationId xmlns:p14="http://schemas.microsoft.com/office/powerpoint/2010/main" val="30807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ircle(in)">
                                      <p:cBhvr>
                                        <p:cTn id="28" dur="2000"/>
                                        <p:tgtEl>
                                          <p:spTgt spid="4">
                                            <p:txEl>
                                              <p:pRg st="0" end="0"/>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circle(in)">
                                      <p:cBhvr>
                                        <p:cTn id="3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2F20AA-7F5D-ACF9-D5CA-9E676558FA0E}"/>
              </a:ext>
            </a:extLst>
          </p:cNvPr>
          <p:cNvSpPr>
            <a:spLocks noGrp="1"/>
          </p:cNvSpPr>
          <p:nvPr>
            <p:ph type="title"/>
          </p:nvPr>
        </p:nvSpPr>
        <p:spPr>
          <a:xfrm>
            <a:off x="2592924" y="624110"/>
            <a:ext cx="4852905" cy="682176"/>
          </a:xfrm>
        </p:spPr>
        <p:txBody>
          <a:bodyPr/>
          <a:lstStyle/>
          <a:p>
            <a:r>
              <a:rPr lang="it-IT" dirty="0"/>
              <a:t>PROGETTI DIDATTICI</a:t>
            </a:r>
          </a:p>
        </p:txBody>
      </p:sp>
      <p:sp>
        <p:nvSpPr>
          <p:cNvPr id="3" name="Segnaposto contenuto 2">
            <a:extLst>
              <a:ext uri="{FF2B5EF4-FFF2-40B4-BE49-F238E27FC236}">
                <a16:creationId xmlns:a16="http://schemas.microsoft.com/office/drawing/2014/main" id="{5FF6648D-53AD-9FD0-8C74-C4479992676A}"/>
              </a:ext>
            </a:extLst>
          </p:cNvPr>
          <p:cNvSpPr>
            <a:spLocks noGrp="1"/>
          </p:cNvSpPr>
          <p:nvPr>
            <p:ph sz="half" idx="1"/>
          </p:nvPr>
        </p:nvSpPr>
        <p:spPr>
          <a:xfrm>
            <a:off x="687389" y="1586205"/>
            <a:ext cx="3725991" cy="4317640"/>
          </a:xfrm>
        </p:spPr>
        <p:txBody>
          <a:bodyPr>
            <a:normAutofit fontScale="85000" lnSpcReduction="20000"/>
          </a:bodyPr>
          <a:lstStyle/>
          <a:p>
            <a:pPr algn="ctr">
              <a:lnSpc>
                <a:spcPct val="107000"/>
              </a:lnSpc>
              <a:spcAft>
                <a:spcPts val="800"/>
              </a:spcAft>
            </a:pPr>
            <a:r>
              <a:rPr lang="it-IT" sz="1800" b="1" kern="100" dirty="0">
                <a:effectLst/>
                <a:latin typeface="Verdana" panose="020B0604030504040204" pitchFamily="34" charset="0"/>
                <a:ea typeface="Aptos" panose="020B0004020202020204" pitchFamily="34" charset="0"/>
                <a:cs typeface="Times New Roman" panose="02020603050405020304" pitchFamily="18" charset="0"/>
              </a:rPr>
              <a:t>GIORNATE DELLA CITTADINANZA: “A scuola senza zaino” attività laboratoriali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effectLst/>
                <a:latin typeface="Helvetica" panose="020B0604020202020204" pitchFamily="34" charset="0"/>
                <a:ea typeface="Aptos" panose="020B0004020202020204" pitchFamily="34" charset="0"/>
                <a:cs typeface="Times New Roman" panose="02020603050405020304" pitchFamily="18"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dirty="0">
                <a:effectLst/>
                <a:latin typeface="Verdana" panose="020B0604030504040204" pitchFamily="34" charset="0"/>
                <a:ea typeface="Aptos" panose="020B0004020202020204" pitchFamily="34" charset="0"/>
                <a:cs typeface="Times New Roman" panose="02020603050405020304" pitchFamily="18" charset="0"/>
              </a:rPr>
              <a:t>Percorsi di educazione alla cittadinanza attiva ispirati agli articoli più significativi della Costituzione Italiana per creare le premesse di un sistema formativo incentrato sull’esperienza e sulla promozione del bambino come cittadino che, in base al grado di maturità raggiunta, esercita in modo progressivo e continuo ruoli attivi in ambienti scolastici ed extrascolastici</a:t>
            </a:r>
            <a:endParaRPr lang="it-IT" dirty="0"/>
          </a:p>
        </p:txBody>
      </p:sp>
      <p:sp>
        <p:nvSpPr>
          <p:cNvPr id="4" name="Segnaposto contenuto 3">
            <a:extLst>
              <a:ext uri="{FF2B5EF4-FFF2-40B4-BE49-F238E27FC236}">
                <a16:creationId xmlns:a16="http://schemas.microsoft.com/office/drawing/2014/main" id="{856E437A-E615-391D-DA4A-0A7481E104AB}"/>
              </a:ext>
            </a:extLst>
          </p:cNvPr>
          <p:cNvSpPr>
            <a:spLocks noGrp="1"/>
          </p:cNvSpPr>
          <p:nvPr>
            <p:ph sz="half" idx="2"/>
          </p:nvPr>
        </p:nvSpPr>
        <p:spPr>
          <a:xfrm>
            <a:off x="4559595" y="1586204"/>
            <a:ext cx="3725990" cy="4317640"/>
          </a:xfrm>
        </p:spPr>
        <p:txBody>
          <a:bodyPr>
            <a:normAutofit fontScale="85000" lnSpcReduction="20000"/>
          </a:bodyPr>
          <a:lstStyle/>
          <a:p>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Progetto </a:t>
            </a:r>
            <a:r>
              <a:rPr lang="it-IT" sz="1800" b="1" i="1" kern="100" dirty="0">
                <a:effectLst/>
                <a:latin typeface="Verdana" panose="020B0604030504040204" pitchFamily="34" charset="0"/>
                <a:ea typeface="Calibri" panose="020F0502020204030204" pitchFamily="34" charset="0"/>
                <a:cs typeface="Times New Roman" panose="02020603050405020304" pitchFamily="18" charset="0"/>
              </a:rPr>
              <a:t>“DONA CIBO”</a:t>
            </a:r>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 raccolta alimentare solidale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228600" algn="l"/>
              </a:tabLst>
            </a:pP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Obiettivo: Raccogliere cibo non deperibile e beni di prima necessità per le persone o le famiglie in difficoltà economica.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228600" algn="l"/>
              </a:tabLst>
            </a:pP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Finalità: attività di sensibilizzazione per educare la comunità sull'importanza della solidarietà e della riduzione dello spreco alimentare.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dirty="0">
                <a:effectLst/>
                <a:latin typeface="Verdana" panose="020B0604030504040204" pitchFamily="34" charset="0"/>
                <a:ea typeface="Calibri" panose="020F0502020204030204" pitchFamily="34" charset="0"/>
                <a:cs typeface="Times New Roman" panose="02020603050405020304" pitchFamily="18" charset="0"/>
              </a:rPr>
              <a:t>Effetti: promuovere la coesione sociale, incoraggiare il volontariato e sensibilizzare su temi come la povertà e l'emergenza alimentare</a:t>
            </a:r>
            <a:endParaRPr lang="it-IT" dirty="0"/>
          </a:p>
        </p:txBody>
      </p:sp>
      <p:sp>
        <p:nvSpPr>
          <p:cNvPr id="6" name="CasellaDiTesto 5">
            <a:extLst>
              <a:ext uri="{FF2B5EF4-FFF2-40B4-BE49-F238E27FC236}">
                <a16:creationId xmlns:a16="http://schemas.microsoft.com/office/drawing/2014/main" id="{B0B50B64-5511-03F3-56BA-4331D012E5AF}"/>
              </a:ext>
            </a:extLst>
          </p:cNvPr>
          <p:cNvSpPr txBox="1"/>
          <p:nvPr/>
        </p:nvSpPr>
        <p:spPr>
          <a:xfrm flipH="1">
            <a:off x="8836090" y="401217"/>
            <a:ext cx="2743200" cy="1925848"/>
          </a:xfrm>
          <a:prstGeom prst="rect">
            <a:avLst/>
          </a:prstGeom>
          <a:noFill/>
        </p:spPr>
        <p:txBody>
          <a:bodyPr wrap="square">
            <a:spAutoFit/>
          </a:bodyPr>
          <a:lstStyle/>
          <a:p>
            <a:pPr algn="ctr">
              <a:lnSpc>
                <a:spcPct val="107000"/>
              </a:lnSpc>
              <a:spcAft>
                <a:spcPts val="800"/>
              </a:spcAft>
            </a:pPr>
            <a:r>
              <a:rPr lang="it-IT" sz="1400" b="1" kern="100" dirty="0">
                <a:effectLst/>
                <a:latin typeface="Verdana" panose="020B0604030504040204" pitchFamily="34" charset="0"/>
                <a:ea typeface="Calibri" panose="020F0502020204030204" pitchFamily="34" charset="0"/>
                <a:cs typeface="Times New Roman" panose="02020603050405020304" pitchFamily="18" charset="0"/>
              </a:rPr>
              <a:t>PROGETTO DI EDUCAZIONE AMBIENTALE SAL – </a:t>
            </a:r>
            <a:r>
              <a:rPr lang="it-IT" sz="1400" b="1" i="1" kern="100" dirty="0">
                <a:effectLst/>
                <a:latin typeface="Verdana" panose="020B0604030504040204" pitchFamily="34" charset="0"/>
                <a:ea typeface="Calibri" panose="020F0502020204030204" pitchFamily="34" charset="0"/>
                <a:cs typeface="Times New Roman" panose="02020603050405020304" pitchFamily="18" charset="0"/>
              </a:rPr>
              <a:t>“Acqua e vinci – Campionato dell’Acqua Lodigiana” riservato alle classi quarte della Provincia di Lodi</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86B2678E-C859-C3FB-2CFE-104DA0735719}"/>
              </a:ext>
            </a:extLst>
          </p:cNvPr>
          <p:cNvSpPr txBox="1"/>
          <p:nvPr/>
        </p:nvSpPr>
        <p:spPr>
          <a:xfrm>
            <a:off x="8836091" y="2509936"/>
            <a:ext cx="2743200" cy="3450304"/>
          </a:xfrm>
          <a:prstGeom prst="rect">
            <a:avLst/>
          </a:prstGeom>
          <a:noFill/>
        </p:spPr>
        <p:txBody>
          <a:bodyPr wrap="square">
            <a:spAutoFit/>
          </a:bodyPr>
          <a:lstStyle/>
          <a:p>
            <a:pPr algn="just">
              <a:lnSpc>
                <a:spcPct val="107000"/>
              </a:lnSpc>
              <a:spcAft>
                <a:spcPts val="800"/>
              </a:spcAft>
            </a:pPr>
            <a:r>
              <a:rPr lang="it-IT" sz="1200" b="1" i="1" kern="100" dirty="0">
                <a:effectLst/>
                <a:latin typeface="Verdana" panose="020B0604030504040204" pitchFamily="34" charset="0"/>
                <a:ea typeface="Calibri" panose="020F0502020204030204" pitchFamily="34" charset="0"/>
                <a:cs typeface="Times New Roman" panose="02020603050405020304" pitchFamily="18" charset="0"/>
              </a:rPr>
              <a:t>è un percorso didattico incentrato sul gioco come veicolo di apprendimento e di educazione all’uso sostenibile della risorsa idrica.</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200" b="1" i="1" kern="100" dirty="0">
                <a:effectLst/>
                <a:latin typeface="Verdana" panose="020B0604030504040204" pitchFamily="34" charset="0"/>
                <a:ea typeface="Calibri" panose="020F0502020204030204" pitchFamily="34" charset="0"/>
                <a:cs typeface="Times New Roman" panose="02020603050405020304" pitchFamily="18" charset="0"/>
              </a:rPr>
              <a:t>Il progetto prevede due momenti distinti:</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tez Sans"/>
              <a:buChar char="-"/>
            </a:pPr>
            <a:r>
              <a:rPr lang="it-IT" sz="1200" b="1" i="1" kern="100" dirty="0">
                <a:effectLst/>
                <a:latin typeface="Verdana" panose="020B0604030504040204" pitchFamily="34" charset="0"/>
                <a:ea typeface="Calibri" panose="020F0502020204030204" pitchFamily="34" charset="0"/>
                <a:cs typeface="Times New Roman" panose="02020603050405020304" pitchFamily="18" charset="0"/>
              </a:rPr>
              <a:t>un incontro-laboratorio in classe</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tez Sans"/>
              <a:buChar char="-"/>
            </a:pPr>
            <a:r>
              <a:rPr lang="it-IT" sz="1200" b="1" i="1" kern="100" dirty="0">
                <a:effectLst/>
                <a:latin typeface="Verdana" panose="020B0604030504040204" pitchFamily="34" charset="0"/>
                <a:ea typeface="Calibri" panose="020F0502020204030204" pitchFamily="34" charset="0"/>
                <a:cs typeface="Times New Roman" panose="02020603050405020304" pitchFamily="18" charset="0"/>
              </a:rPr>
              <a:t>Il Campionato dell’Acqua Lodigiana – giornata finale 21 marzo 2025 alla vigilia della Giornata Mondiale dell’Acqua, con spettacolo teatrale a Lodi.</a:t>
            </a:r>
            <a:endParaRPr lang="it-IT"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27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circle(in)">
                                      <p:cBhvr>
                                        <p:cTn id="33" dur="2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circle(in)">
                                      <p:cBhvr>
                                        <p:cTn id="38" dur="20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circle(in)">
                                      <p:cBhvr>
                                        <p:cTn id="43" dur="20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circle(in)">
                                      <p:cBhvr>
                                        <p:cTn id="48" dur="20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randombar(horizontal)">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9FD30-12C0-B25D-FBD2-86FA8621FAC7}"/>
              </a:ext>
            </a:extLst>
          </p:cNvPr>
          <p:cNvSpPr>
            <a:spLocks noGrp="1"/>
          </p:cNvSpPr>
          <p:nvPr>
            <p:ph type="title"/>
          </p:nvPr>
        </p:nvSpPr>
        <p:spPr>
          <a:xfrm>
            <a:off x="2592924" y="624110"/>
            <a:ext cx="4125117" cy="831466"/>
          </a:xfrm>
        </p:spPr>
        <p:txBody>
          <a:bodyPr/>
          <a:lstStyle/>
          <a:p>
            <a:r>
              <a:rPr lang="it-IT" i="1" dirty="0"/>
              <a:t>Progetti didattici</a:t>
            </a:r>
          </a:p>
        </p:txBody>
      </p:sp>
      <p:sp>
        <p:nvSpPr>
          <p:cNvPr id="3" name="Segnaposto contenuto 2">
            <a:extLst>
              <a:ext uri="{FF2B5EF4-FFF2-40B4-BE49-F238E27FC236}">
                <a16:creationId xmlns:a16="http://schemas.microsoft.com/office/drawing/2014/main" id="{F25FCAE0-DDE8-BDC4-A9B9-CED8C38EE78A}"/>
              </a:ext>
            </a:extLst>
          </p:cNvPr>
          <p:cNvSpPr>
            <a:spLocks noGrp="1"/>
          </p:cNvSpPr>
          <p:nvPr>
            <p:ph sz="half" idx="1"/>
          </p:nvPr>
        </p:nvSpPr>
        <p:spPr>
          <a:xfrm>
            <a:off x="382555" y="2133600"/>
            <a:ext cx="6520521" cy="3777622"/>
          </a:xfrm>
        </p:spPr>
        <p:txBody>
          <a:bodyPr>
            <a:normAutofit/>
          </a:bodyPr>
          <a:lstStyle/>
          <a:p>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PROGETTO ATTIVITA’ MOTORIE SPORTIVE/EDUCATIVE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2E36D706-48E0-8BEB-1DD4-5AF37A295341}"/>
              </a:ext>
            </a:extLst>
          </p:cNvPr>
          <p:cNvSpPr>
            <a:spLocks noGrp="1"/>
          </p:cNvSpPr>
          <p:nvPr>
            <p:ph sz="half" idx="2"/>
          </p:nvPr>
        </p:nvSpPr>
        <p:spPr/>
        <p:txBody>
          <a:bodyPr>
            <a:normAutofit/>
          </a:bodyPr>
          <a:lstStyle/>
          <a:p>
            <a:r>
              <a:rPr lang="it-IT" sz="1800" b="1" kern="100" dirty="0">
                <a:effectLst/>
                <a:latin typeface="Aptos" panose="020B0004020202020204" pitchFamily="34" charset="0"/>
                <a:ea typeface="Aptos" panose="020B0004020202020204" pitchFamily="34" charset="0"/>
                <a:cs typeface="Times New Roman" panose="02020603050405020304" pitchFamily="18" charset="0"/>
              </a:rPr>
              <a:t>PROGETTO DI MUSICA ARMONAUTI </a:t>
            </a:r>
          </a:p>
          <a:p>
            <a:r>
              <a:rPr lang="it-IT" kern="100" dirty="0">
                <a:latin typeface="Aptos" panose="020B0004020202020204" pitchFamily="34" charset="0"/>
                <a:ea typeface="Aptos" panose="020B0004020202020204" pitchFamily="34" charset="0"/>
                <a:cs typeface="Times New Roman" panose="02020603050405020304" pitchFamily="18" charset="0"/>
              </a:rPr>
              <a:t>Per le classi 2^, 3^, 4^ scuola primaria</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Progetto del Ministero dell’Istruzione cofinanziato dall’Unione europea</a:t>
            </a:r>
          </a:p>
          <a:p>
            <a:r>
              <a:rPr lang="it-IT" kern="100" dirty="0">
                <a:latin typeface="Aptos" panose="020B0004020202020204" pitchFamily="34" charset="0"/>
                <a:ea typeface="Aptos" panose="020B0004020202020204" pitchFamily="34" charset="0"/>
                <a:cs typeface="Times New Roman" panose="02020603050405020304" pitchFamily="18" charset="0"/>
              </a:rPr>
              <a:t>Il progetto mira a dare delle basi di musica agli studenti affinché non resti un appannaggio per pochi privilegiati</a:t>
            </a:r>
          </a:p>
          <a:p>
            <a:r>
              <a:rPr lang="it-IT" sz="1800" kern="100" dirty="0">
                <a:effectLst/>
                <a:latin typeface="Aptos" panose="020B0004020202020204" pitchFamily="34" charset="0"/>
                <a:ea typeface="Aptos" panose="020B0004020202020204" pitchFamily="34" charset="0"/>
                <a:cs typeface="Times New Roman" panose="02020603050405020304" pitchFamily="18" charset="0"/>
              </a:rPr>
              <a:t>Agli studenti saranno forniti strumenti in comodato d’uso gratuito</a:t>
            </a:r>
          </a:p>
          <a:p>
            <a:r>
              <a:rPr lang="it-IT" kern="100" dirty="0">
                <a:latin typeface="Aptos" panose="020B0004020202020204" pitchFamily="34" charset="0"/>
                <a:ea typeface="Aptos" panose="020B0004020202020204" pitchFamily="34" charset="0"/>
                <a:cs typeface="Times New Roman" panose="02020603050405020304" pitchFamily="18" charset="0"/>
              </a:rPr>
              <a:t>Le lezioni saranno gratuite , bisettimanali, oltre l’orario scolastico.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CA63D32E-A166-889B-C6C5-31BF420D4F9C}"/>
              </a:ext>
            </a:extLst>
          </p:cNvPr>
          <p:cNvSpPr txBox="1"/>
          <p:nvPr/>
        </p:nvSpPr>
        <p:spPr>
          <a:xfrm>
            <a:off x="778933" y="2810933"/>
            <a:ext cx="3736624" cy="3693319"/>
          </a:xfrm>
          <a:prstGeom prst="rect">
            <a:avLst/>
          </a:prstGeom>
          <a:noFill/>
        </p:spPr>
        <p:txBody>
          <a:bodyPr wrap="square">
            <a:spAutoFit/>
          </a:bodyPr>
          <a:lstStyle/>
          <a:p>
            <a:r>
              <a:rPr lang="it-IT" sz="1800" dirty="0">
                <a:effectLst/>
                <a:latin typeface="Verdana" panose="020B0604030504040204" pitchFamily="34" charset="0"/>
                <a:ea typeface="Aptos" panose="020B0004020202020204" pitchFamily="34" charset="0"/>
                <a:cs typeface="Times New Roman" panose="02020603050405020304" pitchFamily="18" charset="0"/>
              </a:rPr>
              <a:t>Un corretto percorso di educazione al movimento favorisce un idoneo sviluppo fisico, garantendo l’integrità e la corretta funzionalità dei diversi organi e apparati e assicura una migliore e completa strutturazione dell’immagine di sé. </a:t>
            </a:r>
          </a:p>
          <a:p>
            <a:r>
              <a:rPr lang="it-IT" sz="1800" kern="100" dirty="0">
                <a:solidFill>
                  <a:srgbClr val="000000"/>
                </a:solidFill>
                <a:effectLst/>
                <a:latin typeface="Verdana" panose="020B0604030504040204" pitchFamily="34" charset="0"/>
                <a:ea typeface="Aptos" panose="020B0004020202020204" pitchFamily="34" charset="0"/>
                <a:cs typeface="Times New Roman" panose="02020603050405020304" pitchFamily="18" charset="0"/>
              </a:rPr>
              <a:t>Il progetto termina con una festa di fine anno “La giornata delle Sport”.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8823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additive="base">
                                        <p:cTn id="4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D634F31-88A7-4E82-9070-D63A6428E0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D6C057C8-1E16-4060-8D55-05D5D5D0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7" name="Freeform 12">
              <a:extLst>
                <a:ext uri="{FF2B5EF4-FFF2-40B4-BE49-F238E27FC236}">
                  <a16:creationId xmlns:a16="http://schemas.microsoft.com/office/drawing/2014/main" id="{E1F98C26-0A9C-4742-A698-19158F1C8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8" name="Freeform 13">
              <a:extLst>
                <a:ext uri="{FF2B5EF4-FFF2-40B4-BE49-F238E27FC236}">
                  <a16:creationId xmlns:a16="http://schemas.microsoft.com/office/drawing/2014/main" id="{D87E6507-86BA-46F9-B90E-7F3E5ADC7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9" name="Freeform 14">
              <a:extLst>
                <a:ext uri="{FF2B5EF4-FFF2-40B4-BE49-F238E27FC236}">
                  <a16:creationId xmlns:a16="http://schemas.microsoft.com/office/drawing/2014/main" id="{04581D9B-E0A7-43E7-A38D-34182FD4F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0" name="Freeform 15">
              <a:extLst>
                <a:ext uri="{FF2B5EF4-FFF2-40B4-BE49-F238E27FC236}">
                  <a16:creationId xmlns:a16="http://schemas.microsoft.com/office/drawing/2014/main" id="{C08DA6B1-2269-41B3-A787-BA547DF37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1" name="Freeform 16">
              <a:extLst>
                <a:ext uri="{FF2B5EF4-FFF2-40B4-BE49-F238E27FC236}">
                  <a16:creationId xmlns:a16="http://schemas.microsoft.com/office/drawing/2014/main" id="{BA8AD4A9-ABF6-42E7-8141-CFF407E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2" name="Freeform 17">
              <a:extLst>
                <a:ext uri="{FF2B5EF4-FFF2-40B4-BE49-F238E27FC236}">
                  <a16:creationId xmlns:a16="http://schemas.microsoft.com/office/drawing/2014/main" id="{3AD59983-4E3C-41A7-9165-E87AEAD28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3" name="Freeform 18">
              <a:extLst>
                <a:ext uri="{FF2B5EF4-FFF2-40B4-BE49-F238E27FC236}">
                  <a16:creationId xmlns:a16="http://schemas.microsoft.com/office/drawing/2014/main" id="{C563901A-235B-487B-B94E-4B9412B61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4" name="Freeform 19">
              <a:extLst>
                <a:ext uri="{FF2B5EF4-FFF2-40B4-BE49-F238E27FC236}">
                  <a16:creationId xmlns:a16="http://schemas.microsoft.com/office/drawing/2014/main" id="{0E724F3A-410B-4217-85AF-A5D187057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5" name="Freeform 20">
              <a:extLst>
                <a:ext uri="{FF2B5EF4-FFF2-40B4-BE49-F238E27FC236}">
                  <a16:creationId xmlns:a16="http://schemas.microsoft.com/office/drawing/2014/main" id="{52C8871D-13F5-4561-8F6C-A4D880ECC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6" name="Freeform 21">
              <a:extLst>
                <a:ext uri="{FF2B5EF4-FFF2-40B4-BE49-F238E27FC236}">
                  <a16:creationId xmlns:a16="http://schemas.microsoft.com/office/drawing/2014/main" id="{EF244A66-C28B-4EF7-BB63-2C00DE043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7" name="Freeform 22">
              <a:extLst>
                <a:ext uri="{FF2B5EF4-FFF2-40B4-BE49-F238E27FC236}">
                  <a16:creationId xmlns:a16="http://schemas.microsoft.com/office/drawing/2014/main" id="{762A3201-75BE-44DF-8C82-C6635D9367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9" name="Group 28">
            <a:extLst>
              <a:ext uri="{FF2B5EF4-FFF2-40B4-BE49-F238E27FC236}">
                <a16:creationId xmlns:a16="http://schemas.microsoft.com/office/drawing/2014/main" id="{DE7C1789-56F1-4821-8CC9-343034A62A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0" name="Freeform 27">
              <a:extLst>
                <a:ext uri="{FF2B5EF4-FFF2-40B4-BE49-F238E27FC236}">
                  <a16:creationId xmlns:a16="http://schemas.microsoft.com/office/drawing/2014/main" id="{9B177574-8A90-42DE-AF54-7373CF84F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1" name="Freeform 28">
              <a:extLst>
                <a:ext uri="{FF2B5EF4-FFF2-40B4-BE49-F238E27FC236}">
                  <a16:creationId xmlns:a16="http://schemas.microsoft.com/office/drawing/2014/main" id="{FBDDC1F5-6C7F-46F7-989A-C7A5DE8FB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2" name="Freeform 29">
              <a:extLst>
                <a:ext uri="{FF2B5EF4-FFF2-40B4-BE49-F238E27FC236}">
                  <a16:creationId xmlns:a16="http://schemas.microsoft.com/office/drawing/2014/main" id="{6340295C-F48B-4A74-8DCC-60CF61220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3" name="Freeform 30">
              <a:extLst>
                <a:ext uri="{FF2B5EF4-FFF2-40B4-BE49-F238E27FC236}">
                  <a16:creationId xmlns:a16="http://schemas.microsoft.com/office/drawing/2014/main" id="{1A03C1B3-6CBF-4E4C-80FE-220EA6E5D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4" name="Freeform 31">
              <a:extLst>
                <a:ext uri="{FF2B5EF4-FFF2-40B4-BE49-F238E27FC236}">
                  <a16:creationId xmlns:a16="http://schemas.microsoft.com/office/drawing/2014/main" id="{695685FE-1D7F-404C-AC82-0C05C0F2E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5" name="Freeform 32">
              <a:extLst>
                <a:ext uri="{FF2B5EF4-FFF2-40B4-BE49-F238E27FC236}">
                  <a16:creationId xmlns:a16="http://schemas.microsoft.com/office/drawing/2014/main" id="{620A0536-4D49-4EA8-92CF-B9CB4C15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6" name="Freeform 33">
              <a:extLst>
                <a:ext uri="{FF2B5EF4-FFF2-40B4-BE49-F238E27FC236}">
                  <a16:creationId xmlns:a16="http://schemas.microsoft.com/office/drawing/2014/main" id="{C2C7A12C-E22E-467C-AFDC-9FACC2199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7" name="Freeform 34">
              <a:extLst>
                <a:ext uri="{FF2B5EF4-FFF2-40B4-BE49-F238E27FC236}">
                  <a16:creationId xmlns:a16="http://schemas.microsoft.com/office/drawing/2014/main" id="{92AB8B27-3820-458F-B66C-E4FE27ECD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8" name="Freeform 35">
              <a:extLst>
                <a:ext uri="{FF2B5EF4-FFF2-40B4-BE49-F238E27FC236}">
                  <a16:creationId xmlns:a16="http://schemas.microsoft.com/office/drawing/2014/main" id="{AEBAA7A1-DCDB-4719-8C4D-5FD7B527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9" name="Freeform 36">
              <a:extLst>
                <a:ext uri="{FF2B5EF4-FFF2-40B4-BE49-F238E27FC236}">
                  <a16:creationId xmlns:a16="http://schemas.microsoft.com/office/drawing/2014/main" id="{07C3439C-CA32-4BF0-86C6-A9D201EFE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0" name="Freeform 37">
              <a:extLst>
                <a:ext uri="{FF2B5EF4-FFF2-40B4-BE49-F238E27FC236}">
                  <a16:creationId xmlns:a16="http://schemas.microsoft.com/office/drawing/2014/main" id="{23288E86-BF41-4FAE-8FFC-4F5F9FD2D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1" name="Freeform 38">
              <a:extLst>
                <a:ext uri="{FF2B5EF4-FFF2-40B4-BE49-F238E27FC236}">
                  <a16:creationId xmlns:a16="http://schemas.microsoft.com/office/drawing/2014/main" id="{B91B6C72-0DF9-4ECF-B00E-8393A0C1B9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3" name="Rectangle 42">
            <a:extLst>
              <a:ext uri="{FF2B5EF4-FFF2-40B4-BE49-F238E27FC236}">
                <a16:creationId xmlns:a16="http://schemas.microsoft.com/office/drawing/2014/main" id="{91D7BA48-C009-48C1-BA03-2BA26320A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5" name="Freeform 11">
            <a:extLst>
              <a:ext uri="{FF2B5EF4-FFF2-40B4-BE49-F238E27FC236}">
                <a16:creationId xmlns:a16="http://schemas.microsoft.com/office/drawing/2014/main" id="{9B95A8C9-F04B-41CE-A209-E4267A680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7" name="Rectangle 46">
            <a:extLst>
              <a:ext uri="{FF2B5EF4-FFF2-40B4-BE49-F238E27FC236}">
                <a16:creationId xmlns:a16="http://schemas.microsoft.com/office/drawing/2014/main" id="{6FBB7748-2D90-47F9-B603-E5BBDF0D9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1C1FFD-5720-0D33-4A79-35116B97BD36}"/>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b="1" dirty="0">
                <a:effectLst/>
              </a:rPr>
              <a:t>PROGETTO “ORTO DIDATTICO</a:t>
            </a:r>
            <a:br>
              <a:rPr lang="en-US" sz="2800" b="1" dirty="0">
                <a:effectLst/>
              </a:rPr>
            </a:br>
            <a:endParaRPr lang="en-US" sz="2800" dirty="0"/>
          </a:p>
        </p:txBody>
      </p:sp>
      <p:sp>
        <p:nvSpPr>
          <p:cNvPr id="49" name="Rectangle 48">
            <a:extLst>
              <a:ext uri="{FF2B5EF4-FFF2-40B4-BE49-F238E27FC236}">
                <a16:creationId xmlns:a16="http://schemas.microsoft.com/office/drawing/2014/main" id="{AC20C5A4-6D50-41E8-9A9F-5333A0B3A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10FFA3B9-0270-AD87-1228-CEAF1FA1A384}"/>
              </a:ext>
            </a:extLst>
          </p:cNvPr>
          <p:cNvSpPr>
            <a:spLocks noGrp="1"/>
          </p:cNvSpPr>
          <p:nvPr>
            <p:ph sz="half" idx="1"/>
          </p:nvPr>
        </p:nvSpPr>
        <p:spPr>
          <a:xfrm>
            <a:off x="649224" y="2133601"/>
            <a:ext cx="4951013" cy="3269244"/>
          </a:xfrm>
        </p:spPr>
        <p:txBody>
          <a:bodyPr vert="horz" lIns="91440" tIns="45720" rIns="91440" bIns="45720" rtlCol="0">
            <a:normAutofit/>
          </a:bodyPr>
          <a:lstStyle/>
          <a:p>
            <a:r>
              <a:rPr lang="en-US" b="1" dirty="0">
                <a:effectLst/>
              </a:rPr>
              <a:t>E’ realizzato su un </a:t>
            </a:r>
            <a:r>
              <a:rPr lang="en-US" b="1" dirty="0" err="1">
                <a:effectLst/>
              </a:rPr>
              <a:t>appezzamento</a:t>
            </a:r>
            <a:r>
              <a:rPr lang="en-US" b="1" dirty="0">
                <a:effectLst/>
              </a:rPr>
              <a:t> di </a:t>
            </a:r>
            <a:r>
              <a:rPr lang="en-US" b="1" dirty="0" err="1">
                <a:effectLst/>
              </a:rPr>
              <a:t>terreno</a:t>
            </a:r>
            <a:r>
              <a:rPr lang="en-US" b="1" dirty="0">
                <a:effectLst/>
              </a:rPr>
              <a:t> </a:t>
            </a:r>
            <a:r>
              <a:rPr lang="en-US" b="1" dirty="0" err="1">
                <a:effectLst/>
              </a:rPr>
              <a:t>disponibile</a:t>
            </a:r>
            <a:r>
              <a:rPr lang="en-US" b="1" dirty="0">
                <a:effectLst/>
              </a:rPr>
              <a:t> </a:t>
            </a:r>
            <a:r>
              <a:rPr lang="en-US" b="1" dirty="0" err="1">
                <a:effectLst/>
              </a:rPr>
              <a:t>presso</a:t>
            </a:r>
            <a:r>
              <a:rPr lang="en-US" b="1" dirty="0">
                <a:effectLst/>
              </a:rPr>
              <a:t> </a:t>
            </a:r>
            <a:r>
              <a:rPr lang="en-US" b="1" dirty="0" err="1">
                <a:effectLst/>
              </a:rPr>
              <a:t>l’area</a:t>
            </a:r>
            <a:r>
              <a:rPr lang="en-US" b="1" dirty="0">
                <a:effectLst/>
              </a:rPr>
              <a:t> </a:t>
            </a:r>
            <a:r>
              <a:rPr lang="en-US" b="1" dirty="0" err="1">
                <a:effectLst/>
              </a:rPr>
              <a:t>orti</a:t>
            </a:r>
            <a:r>
              <a:rPr lang="en-US" b="1" dirty="0">
                <a:effectLst/>
              </a:rPr>
              <a:t> </a:t>
            </a:r>
            <a:r>
              <a:rPr lang="en-US" b="1" dirty="0" err="1">
                <a:effectLst/>
              </a:rPr>
              <a:t>comunali</a:t>
            </a:r>
            <a:r>
              <a:rPr lang="en-US" b="1" dirty="0">
                <a:effectLst/>
              </a:rPr>
              <a:t> </a:t>
            </a:r>
            <a:r>
              <a:rPr lang="en-US" b="1" dirty="0" err="1">
                <a:effectLst/>
              </a:rPr>
              <a:t>antistante</a:t>
            </a:r>
            <a:r>
              <a:rPr lang="en-US" b="1" dirty="0">
                <a:effectLst/>
              </a:rPr>
              <a:t> il </a:t>
            </a:r>
            <a:r>
              <a:rPr lang="en-US" b="1" dirty="0" err="1">
                <a:effectLst/>
              </a:rPr>
              <a:t>plesso</a:t>
            </a:r>
            <a:r>
              <a:rPr lang="en-US" b="1" dirty="0">
                <a:effectLst/>
              </a:rPr>
              <a:t> </a:t>
            </a:r>
            <a:r>
              <a:rPr lang="en-US" b="1" dirty="0" err="1">
                <a:effectLst/>
              </a:rPr>
              <a:t>scolastico</a:t>
            </a:r>
            <a:r>
              <a:rPr lang="en-US" b="1" dirty="0">
                <a:effectLst/>
              </a:rPr>
              <a:t>, </a:t>
            </a:r>
            <a:r>
              <a:rPr lang="en-US" b="1" dirty="0" err="1">
                <a:effectLst/>
              </a:rPr>
              <a:t>grazie</a:t>
            </a:r>
            <a:r>
              <a:rPr lang="en-US" b="1" dirty="0">
                <a:effectLst/>
              </a:rPr>
              <a:t> </a:t>
            </a:r>
            <a:r>
              <a:rPr lang="en-US" b="1" dirty="0" err="1">
                <a:effectLst/>
              </a:rPr>
              <a:t>alla</a:t>
            </a:r>
            <a:r>
              <a:rPr lang="en-US" b="1" dirty="0">
                <a:effectLst/>
              </a:rPr>
              <a:t> </a:t>
            </a:r>
            <a:r>
              <a:rPr lang="en-US" b="1" dirty="0" err="1">
                <a:effectLst/>
              </a:rPr>
              <a:t>collaborazione</a:t>
            </a:r>
            <a:r>
              <a:rPr lang="en-US" b="1" dirty="0">
                <a:effectLst/>
              </a:rPr>
              <a:t> di </a:t>
            </a:r>
            <a:r>
              <a:rPr lang="en-US" b="1" dirty="0" err="1">
                <a:effectLst/>
              </a:rPr>
              <a:t>cittadini</a:t>
            </a:r>
            <a:r>
              <a:rPr lang="en-US" b="1" dirty="0">
                <a:effectLst/>
              </a:rPr>
              <a:t> </a:t>
            </a:r>
            <a:r>
              <a:rPr lang="en-US" b="1" dirty="0" err="1">
                <a:effectLst/>
              </a:rPr>
              <a:t>volontari</a:t>
            </a:r>
            <a:r>
              <a:rPr lang="en-US" b="1" dirty="0">
                <a:effectLst/>
              </a:rPr>
              <a:t> </a:t>
            </a:r>
            <a:r>
              <a:rPr lang="en-US" b="1" dirty="0" err="1">
                <a:effectLst/>
              </a:rPr>
              <a:t>che</a:t>
            </a:r>
            <a:r>
              <a:rPr lang="en-US" b="1" dirty="0">
                <a:effectLst/>
              </a:rPr>
              <a:t> </a:t>
            </a:r>
            <a:r>
              <a:rPr lang="en-US" b="1" dirty="0" err="1">
                <a:effectLst/>
              </a:rPr>
              <a:t>hanno</a:t>
            </a:r>
            <a:r>
              <a:rPr lang="en-US" b="1" dirty="0">
                <a:effectLst/>
              </a:rPr>
              <a:t> </a:t>
            </a:r>
            <a:r>
              <a:rPr lang="en-US" b="1" dirty="0" err="1">
                <a:effectLst/>
              </a:rPr>
              <a:t>manifestato</a:t>
            </a:r>
            <a:r>
              <a:rPr lang="en-US" b="1" dirty="0">
                <a:effectLst/>
              </a:rPr>
              <a:t> la loro </a:t>
            </a:r>
            <a:r>
              <a:rPr lang="en-US" b="1" dirty="0" err="1">
                <a:effectLst/>
              </a:rPr>
              <a:t>disponibilità</a:t>
            </a:r>
            <a:r>
              <a:rPr lang="en-US" b="1" dirty="0">
                <a:effectLst/>
              </a:rPr>
              <a:t> </a:t>
            </a:r>
            <a:r>
              <a:rPr lang="en-US" b="1" dirty="0" err="1">
                <a:effectLst/>
              </a:rPr>
              <a:t>all’insegnamento</a:t>
            </a:r>
            <a:r>
              <a:rPr lang="en-US" b="1" dirty="0">
                <a:effectLst/>
              </a:rPr>
              <a:t> </a:t>
            </a:r>
            <a:r>
              <a:rPr lang="en-US" b="1" dirty="0" err="1">
                <a:effectLst/>
              </a:rPr>
              <a:t>della</a:t>
            </a:r>
            <a:r>
              <a:rPr lang="en-US" b="1" dirty="0">
                <a:effectLst/>
              </a:rPr>
              <a:t> </a:t>
            </a:r>
            <a:r>
              <a:rPr lang="en-US" b="1" dirty="0" err="1">
                <a:effectLst/>
              </a:rPr>
              <a:t>coltivazione</a:t>
            </a:r>
            <a:r>
              <a:rPr lang="en-US" b="1" dirty="0">
                <a:effectLst/>
              </a:rPr>
              <a:t> in base </a:t>
            </a:r>
            <a:r>
              <a:rPr lang="en-US" b="1" dirty="0" err="1">
                <a:effectLst/>
              </a:rPr>
              <a:t>alla</a:t>
            </a:r>
            <a:r>
              <a:rPr lang="en-US" b="1" dirty="0">
                <a:effectLst/>
              </a:rPr>
              <a:t> </a:t>
            </a:r>
            <a:r>
              <a:rPr lang="en-US" b="1" dirty="0" err="1">
                <a:effectLst/>
              </a:rPr>
              <a:t>stagionalità</a:t>
            </a:r>
            <a:r>
              <a:rPr lang="en-US" b="1" dirty="0">
                <a:effectLst/>
              </a:rPr>
              <a:t>, al </a:t>
            </a:r>
            <a:r>
              <a:rPr lang="en-US" b="1" dirty="0" err="1">
                <a:effectLst/>
              </a:rPr>
              <a:t>clima</a:t>
            </a:r>
            <a:r>
              <a:rPr lang="en-US" b="1" dirty="0">
                <a:effectLst/>
              </a:rPr>
              <a:t> e </a:t>
            </a:r>
            <a:r>
              <a:rPr lang="en-US" b="1" dirty="0" err="1">
                <a:effectLst/>
              </a:rPr>
              <a:t>alla</a:t>
            </a:r>
            <a:r>
              <a:rPr lang="en-US" b="1" dirty="0">
                <a:effectLst/>
              </a:rPr>
              <a:t> cura </a:t>
            </a:r>
            <a:r>
              <a:rPr lang="en-US" b="1" dirty="0" err="1">
                <a:effectLst/>
              </a:rPr>
              <a:t>dell’orto</a:t>
            </a:r>
            <a:endParaRPr lang="en-US" b="1" dirty="0"/>
          </a:p>
        </p:txBody>
      </p:sp>
      <p:pic>
        <p:nvPicPr>
          <p:cNvPr id="6" name="Segnaposto contenuto 5" descr="Immagine che contiene pianta, aria aperta, erba, vestiti&#10;&#10;Descrizione generata automaticamente">
            <a:extLst>
              <a:ext uri="{FF2B5EF4-FFF2-40B4-BE49-F238E27FC236}">
                <a16:creationId xmlns:a16="http://schemas.microsoft.com/office/drawing/2014/main" id="{2E4CAF37-43A6-2F05-1148-8A4ADA1F4F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3198" y="173332"/>
            <a:ext cx="2419860" cy="3226479"/>
          </a:xfrm>
          <a:prstGeom prst="rect">
            <a:avLst/>
          </a:prstGeom>
          <a:ln>
            <a:noFill/>
          </a:ln>
          <a:effectLst>
            <a:softEdge rad="112500"/>
          </a:effectLst>
        </p:spPr>
      </p:pic>
      <p:pic>
        <p:nvPicPr>
          <p:cNvPr id="10" name="Immagine 9" descr="Immagine che contiene pianta, aria aperta, erba, vestiti&#10;&#10;Descrizione generata automaticamente">
            <a:extLst>
              <a:ext uri="{FF2B5EF4-FFF2-40B4-BE49-F238E27FC236}">
                <a16:creationId xmlns:a16="http://schemas.microsoft.com/office/drawing/2014/main" id="{5E860202-B411-A9F2-FF37-DCFE728B1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385" y="173332"/>
            <a:ext cx="2261747" cy="3249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 name="Freeform 11">
            <a:extLst>
              <a:ext uri="{FF2B5EF4-FFF2-40B4-BE49-F238E27FC236}">
                <a16:creationId xmlns:a16="http://schemas.microsoft.com/office/drawing/2014/main" id="{FFE5CE31-B04A-4257-8666-7E23A80B1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aria aperta, pianta, vestiti, halloween&#10;&#10;Descrizione generata automaticamente">
            <a:extLst>
              <a:ext uri="{FF2B5EF4-FFF2-40B4-BE49-F238E27FC236}">
                <a16:creationId xmlns:a16="http://schemas.microsoft.com/office/drawing/2014/main" id="{7A313AD6-7690-B10B-C68B-92B886BB3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159" y="3385264"/>
            <a:ext cx="2484969" cy="3313292"/>
          </a:xfrm>
          <a:prstGeom prst="rect">
            <a:avLst/>
          </a:prstGeom>
          <a:ln>
            <a:noFill/>
          </a:ln>
          <a:effectLst>
            <a:outerShdw blurRad="292100" dist="139700" dir="2700000" algn="tl" rotWithShape="0">
              <a:srgbClr val="333333">
                <a:alpha val="65000"/>
              </a:srgbClr>
            </a:outerShdw>
          </a:effectLst>
        </p:spPr>
      </p:pic>
      <p:pic>
        <p:nvPicPr>
          <p:cNvPr id="11" name="Immagine 10" descr="Immagine che contiene vestiti, aria aperta, terreno, pianta&#10;&#10;Descrizione generata automaticamente">
            <a:extLst>
              <a:ext uri="{FF2B5EF4-FFF2-40B4-BE49-F238E27FC236}">
                <a16:creationId xmlns:a16="http://schemas.microsoft.com/office/drawing/2014/main" id="{62697041-A8A3-3E6E-9DF1-189C67F656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3399" y="3423042"/>
            <a:ext cx="2673276" cy="3249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91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D74103-7E97-DE46-C91A-D05408199FE6}"/>
              </a:ext>
            </a:extLst>
          </p:cNvPr>
          <p:cNvSpPr>
            <a:spLocks noGrp="1"/>
          </p:cNvSpPr>
          <p:nvPr>
            <p:ph sz="half" idx="1"/>
          </p:nvPr>
        </p:nvSpPr>
        <p:spPr>
          <a:xfrm>
            <a:off x="363894" y="1632857"/>
            <a:ext cx="6793262" cy="4278365"/>
          </a:xfrm>
        </p:spPr>
        <p:txBody>
          <a:bodyPr>
            <a:normAutofit/>
          </a:bodyPr>
          <a:lstStyle/>
          <a:p>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PROGETTO NONNO VIGILE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Il "Progetto Nonno Vigile" è un'iniziativa che ha come obiettivo principale quello di garantire una maggiore sicurezza stradale, in particolare attorno alle scuole.</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Questa iniziativa viene attuata con l'impiego di nonni volontari </a:t>
            </a: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che si offrono di controllare e aiutare i bambini durante l'attraversamento delle strade nelle fasce orarie di entrata e uscita da scuola.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800" kern="100" dirty="0">
                <a:effectLst/>
                <a:latin typeface="Verdana" panose="020B0604030504040204" pitchFamily="34" charset="0"/>
                <a:ea typeface="Calibri" panose="020F0502020204030204" pitchFamily="34" charset="0"/>
                <a:cs typeface="Times New Roman" panose="02020603050405020304" pitchFamily="18" charset="0"/>
              </a:rPr>
              <a:t>Il progetto sarà supportato con l’intervento della Polizia Locale mediante pattuglie organizzate dall’Unione Nord Lodigiano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p:sp>
        <p:nvSpPr>
          <p:cNvPr id="6" name="CasellaDiTesto 5">
            <a:extLst>
              <a:ext uri="{FF2B5EF4-FFF2-40B4-BE49-F238E27FC236}">
                <a16:creationId xmlns:a16="http://schemas.microsoft.com/office/drawing/2014/main" id="{ECB4263C-11D5-6909-19C2-990F3F7ADFF4}"/>
              </a:ext>
            </a:extLst>
          </p:cNvPr>
          <p:cNvSpPr txBox="1"/>
          <p:nvPr/>
        </p:nvSpPr>
        <p:spPr>
          <a:xfrm>
            <a:off x="5169158" y="2491272"/>
            <a:ext cx="6923315" cy="343684"/>
          </a:xfrm>
          <a:prstGeom prst="rect">
            <a:avLst/>
          </a:prstGeom>
          <a:noFill/>
        </p:spPr>
        <p:txBody>
          <a:bodyPr wrap="square">
            <a:spAutoFit/>
          </a:bodyPr>
          <a:lstStyle/>
          <a:p>
            <a:pPr algn="just">
              <a:lnSpc>
                <a:spcPct val="107000"/>
              </a:lnSpc>
              <a:spcAft>
                <a:spcPts val="800"/>
              </a:spcAft>
            </a:pPr>
            <a:r>
              <a:rPr lang="it-IT" sz="1600" kern="100" dirty="0">
                <a:effectLst/>
                <a:latin typeface="Verdana" panose="020B0604030504040204" pitchFamily="34" charset="0"/>
                <a:ea typeface="Calibri" panose="020F0502020204030204" pitchFamily="34" charset="0"/>
                <a:cs typeface="Times New Roman" panose="02020603050405020304" pitchFamily="18" charset="0"/>
              </a:rPr>
              <a:t>.</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Segnaposto contenuto 14" descr="Immagine che contiene aria aperta, edificio, Manto stradale, veicolo&#10;&#10;Descrizione generata automaticamente">
            <a:extLst>
              <a:ext uri="{FF2B5EF4-FFF2-40B4-BE49-F238E27FC236}">
                <a16:creationId xmlns:a16="http://schemas.microsoft.com/office/drawing/2014/main" id="{81E409DE-8140-210A-B363-6A37146C58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538596" y="1477083"/>
            <a:ext cx="4820971" cy="4034278"/>
          </a:xfrm>
        </p:spPr>
      </p:pic>
    </p:spTree>
    <p:extLst>
      <p:ext uri="{BB962C8B-B14F-4D97-AF65-F5344CB8AC3E}">
        <p14:creationId xmlns:p14="http://schemas.microsoft.com/office/powerpoint/2010/main" val="17804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C7BE47C-BAEE-49EE-BB54-156C979AC8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2EE9AC32-EDB1-4EFD-BB0E-C26E206C1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5" name="Freeform 12">
              <a:extLst>
                <a:ext uri="{FF2B5EF4-FFF2-40B4-BE49-F238E27FC236}">
                  <a16:creationId xmlns:a16="http://schemas.microsoft.com/office/drawing/2014/main" id="{2FDF0B09-0E9E-45B4-B91E-0E7734ED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6" name="Freeform 13">
              <a:extLst>
                <a:ext uri="{FF2B5EF4-FFF2-40B4-BE49-F238E27FC236}">
                  <a16:creationId xmlns:a16="http://schemas.microsoft.com/office/drawing/2014/main" id="{1EEB8353-6E5B-417C-B98B-07EE30640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7" name="Freeform 14">
              <a:extLst>
                <a:ext uri="{FF2B5EF4-FFF2-40B4-BE49-F238E27FC236}">
                  <a16:creationId xmlns:a16="http://schemas.microsoft.com/office/drawing/2014/main" id="{F9C5BD3B-D39A-4F8B-9240-7A6C153F0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8" name="Freeform 15">
              <a:extLst>
                <a:ext uri="{FF2B5EF4-FFF2-40B4-BE49-F238E27FC236}">
                  <a16:creationId xmlns:a16="http://schemas.microsoft.com/office/drawing/2014/main" id="{FD941421-268E-4666-A503-9F058B247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9" name="Freeform 16">
              <a:extLst>
                <a:ext uri="{FF2B5EF4-FFF2-40B4-BE49-F238E27FC236}">
                  <a16:creationId xmlns:a16="http://schemas.microsoft.com/office/drawing/2014/main" id="{A00E88A0-7025-47DF-BA70-A8F6F5708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0" name="Freeform 17">
              <a:extLst>
                <a:ext uri="{FF2B5EF4-FFF2-40B4-BE49-F238E27FC236}">
                  <a16:creationId xmlns:a16="http://schemas.microsoft.com/office/drawing/2014/main" id="{DE00BA63-6194-4ECA-84D8-80235F409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1" name="Freeform 18">
              <a:extLst>
                <a:ext uri="{FF2B5EF4-FFF2-40B4-BE49-F238E27FC236}">
                  <a16:creationId xmlns:a16="http://schemas.microsoft.com/office/drawing/2014/main" id="{39AC4B74-4C3D-4EDA-94C2-CDA24D06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2" name="Freeform 19">
              <a:extLst>
                <a:ext uri="{FF2B5EF4-FFF2-40B4-BE49-F238E27FC236}">
                  <a16:creationId xmlns:a16="http://schemas.microsoft.com/office/drawing/2014/main" id="{202B11E6-4CA9-4162-AF59-8C145BC3B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3" name="Freeform 20">
              <a:extLst>
                <a:ext uri="{FF2B5EF4-FFF2-40B4-BE49-F238E27FC236}">
                  <a16:creationId xmlns:a16="http://schemas.microsoft.com/office/drawing/2014/main" id="{8B0AF5D0-1EDB-41E2-8FCD-60CBC2EF5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4" name="Freeform 21">
              <a:extLst>
                <a:ext uri="{FF2B5EF4-FFF2-40B4-BE49-F238E27FC236}">
                  <a16:creationId xmlns:a16="http://schemas.microsoft.com/office/drawing/2014/main" id="{C0D0B969-D0AC-487B-9438-B1FA3284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5" name="Freeform 22">
              <a:extLst>
                <a:ext uri="{FF2B5EF4-FFF2-40B4-BE49-F238E27FC236}">
                  <a16:creationId xmlns:a16="http://schemas.microsoft.com/office/drawing/2014/main" id="{F7583D38-95E7-4E22-8130-05E88EC0E9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7" name="Group 26">
            <a:extLst>
              <a:ext uri="{FF2B5EF4-FFF2-40B4-BE49-F238E27FC236}">
                <a16:creationId xmlns:a16="http://schemas.microsoft.com/office/drawing/2014/main" id="{BB3CB4D2-7362-459B-B043-4A7AA941D5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340EF90C-4725-4FA2-9C0E-5CC80706D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9" name="Freeform 28">
              <a:extLst>
                <a:ext uri="{FF2B5EF4-FFF2-40B4-BE49-F238E27FC236}">
                  <a16:creationId xmlns:a16="http://schemas.microsoft.com/office/drawing/2014/main" id="{55B4B95F-5B02-4199-A4CF-BF80796B2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0" name="Freeform 29">
              <a:extLst>
                <a:ext uri="{FF2B5EF4-FFF2-40B4-BE49-F238E27FC236}">
                  <a16:creationId xmlns:a16="http://schemas.microsoft.com/office/drawing/2014/main" id="{B1A85464-EB4E-4F24-B8D1-5AAB1BD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1" name="Freeform 30">
              <a:extLst>
                <a:ext uri="{FF2B5EF4-FFF2-40B4-BE49-F238E27FC236}">
                  <a16:creationId xmlns:a16="http://schemas.microsoft.com/office/drawing/2014/main" id="{F9CEBF3A-E181-4658-A255-3280C6126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2" name="Freeform 31">
              <a:extLst>
                <a:ext uri="{FF2B5EF4-FFF2-40B4-BE49-F238E27FC236}">
                  <a16:creationId xmlns:a16="http://schemas.microsoft.com/office/drawing/2014/main" id="{8C349E6E-E8E7-4B47-BE5A-46BC3CCF9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3" name="Freeform 32">
              <a:extLst>
                <a:ext uri="{FF2B5EF4-FFF2-40B4-BE49-F238E27FC236}">
                  <a16:creationId xmlns:a16="http://schemas.microsoft.com/office/drawing/2014/main" id="{5DD8C0E0-3E7A-4139-BD20-6E74984104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4" name="Freeform 33">
              <a:extLst>
                <a:ext uri="{FF2B5EF4-FFF2-40B4-BE49-F238E27FC236}">
                  <a16:creationId xmlns:a16="http://schemas.microsoft.com/office/drawing/2014/main" id="{3F5C45D2-1802-44B0-A7A1-E7643C61B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5" name="Freeform 34">
              <a:extLst>
                <a:ext uri="{FF2B5EF4-FFF2-40B4-BE49-F238E27FC236}">
                  <a16:creationId xmlns:a16="http://schemas.microsoft.com/office/drawing/2014/main" id="{E70E5B6E-B6D6-4758-87EB-CE36D7E7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6" name="Freeform 35">
              <a:extLst>
                <a:ext uri="{FF2B5EF4-FFF2-40B4-BE49-F238E27FC236}">
                  <a16:creationId xmlns:a16="http://schemas.microsoft.com/office/drawing/2014/main" id="{42D1616A-61DA-4C6C-9AB1-A69903B14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7" name="Freeform 36">
              <a:extLst>
                <a:ext uri="{FF2B5EF4-FFF2-40B4-BE49-F238E27FC236}">
                  <a16:creationId xmlns:a16="http://schemas.microsoft.com/office/drawing/2014/main" id="{BE714FAF-C28B-40B1-8019-BBDC970C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8" name="Freeform 37">
              <a:extLst>
                <a:ext uri="{FF2B5EF4-FFF2-40B4-BE49-F238E27FC236}">
                  <a16:creationId xmlns:a16="http://schemas.microsoft.com/office/drawing/2014/main" id="{C7AFB3CA-A3ED-4531-BCA8-7571793D4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9" name="Freeform 38">
              <a:extLst>
                <a:ext uri="{FF2B5EF4-FFF2-40B4-BE49-F238E27FC236}">
                  <a16:creationId xmlns:a16="http://schemas.microsoft.com/office/drawing/2014/main" id="{025E88D5-74FA-49C6-8C3A-2C145643D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1" name="Rectangle 40">
            <a:extLst>
              <a:ext uri="{FF2B5EF4-FFF2-40B4-BE49-F238E27FC236}">
                <a16:creationId xmlns:a16="http://schemas.microsoft.com/office/drawing/2014/main" id="{55438AA5-07F1-406C-8BA2-E8A868DE0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3" name="Freeform 11">
            <a:extLst>
              <a:ext uri="{FF2B5EF4-FFF2-40B4-BE49-F238E27FC236}">
                <a16:creationId xmlns:a16="http://schemas.microsoft.com/office/drawing/2014/main" id="{F69F17E5-3D86-481F-BD59-9D198A750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5" name="Rectangle 44">
            <a:extLst>
              <a:ext uri="{FF2B5EF4-FFF2-40B4-BE49-F238E27FC236}">
                <a16:creationId xmlns:a16="http://schemas.microsoft.com/office/drawing/2014/main" id="{9AD3FB61-6AE9-4485-BE50-6A67D1BBD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7" name="Group 46">
            <a:extLst>
              <a:ext uri="{FF2B5EF4-FFF2-40B4-BE49-F238E27FC236}">
                <a16:creationId xmlns:a16="http://schemas.microsoft.com/office/drawing/2014/main" id="{2315C98F-1CCA-4D5A-A03F-29B4BED6C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8" name="Freeform 11">
              <a:extLst>
                <a:ext uri="{FF2B5EF4-FFF2-40B4-BE49-F238E27FC236}">
                  <a16:creationId xmlns:a16="http://schemas.microsoft.com/office/drawing/2014/main" id="{8456C65E-3C59-4D40-864F-2A31AF2C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49" name="Freeform 12">
              <a:extLst>
                <a:ext uri="{FF2B5EF4-FFF2-40B4-BE49-F238E27FC236}">
                  <a16:creationId xmlns:a16="http://schemas.microsoft.com/office/drawing/2014/main" id="{2C3C90EF-2E9B-44A4-AB78-BEBD307C3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50" name="Freeform 13">
              <a:extLst>
                <a:ext uri="{FF2B5EF4-FFF2-40B4-BE49-F238E27FC236}">
                  <a16:creationId xmlns:a16="http://schemas.microsoft.com/office/drawing/2014/main" id="{48E12179-609D-4AF7-96BF-E828E5852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51" name="Freeform 14">
              <a:extLst>
                <a:ext uri="{FF2B5EF4-FFF2-40B4-BE49-F238E27FC236}">
                  <a16:creationId xmlns:a16="http://schemas.microsoft.com/office/drawing/2014/main" id="{E008B167-7073-455A-9573-FBDDF23F7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52" name="Freeform 15">
              <a:extLst>
                <a:ext uri="{FF2B5EF4-FFF2-40B4-BE49-F238E27FC236}">
                  <a16:creationId xmlns:a16="http://schemas.microsoft.com/office/drawing/2014/main" id="{9FC9F31E-3F8D-4B62-87C7-BBBD035E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53" name="Freeform 16">
              <a:extLst>
                <a:ext uri="{FF2B5EF4-FFF2-40B4-BE49-F238E27FC236}">
                  <a16:creationId xmlns:a16="http://schemas.microsoft.com/office/drawing/2014/main" id="{84F10612-C7D6-428E-9148-D931DFB23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54" name="Freeform 17">
              <a:extLst>
                <a:ext uri="{FF2B5EF4-FFF2-40B4-BE49-F238E27FC236}">
                  <a16:creationId xmlns:a16="http://schemas.microsoft.com/office/drawing/2014/main" id="{043D6C36-269F-44CF-B0F2-349C6645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55" name="Freeform 18">
              <a:extLst>
                <a:ext uri="{FF2B5EF4-FFF2-40B4-BE49-F238E27FC236}">
                  <a16:creationId xmlns:a16="http://schemas.microsoft.com/office/drawing/2014/main" id="{6C168F67-740E-466B-8BDA-26A6F2B7F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56" name="Freeform 19">
              <a:extLst>
                <a:ext uri="{FF2B5EF4-FFF2-40B4-BE49-F238E27FC236}">
                  <a16:creationId xmlns:a16="http://schemas.microsoft.com/office/drawing/2014/main" id="{CF2E0909-CFBD-4E94-BEEA-9B6DF1DFB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57" name="Freeform 20">
              <a:extLst>
                <a:ext uri="{FF2B5EF4-FFF2-40B4-BE49-F238E27FC236}">
                  <a16:creationId xmlns:a16="http://schemas.microsoft.com/office/drawing/2014/main" id="{5B8BB545-FACB-4642-8938-14D8CD792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58" name="Freeform 21">
              <a:extLst>
                <a:ext uri="{FF2B5EF4-FFF2-40B4-BE49-F238E27FC236}">
                  <a16:creationId xmlns:a16="http://schemas.microsoft.com/office/drawing/2014/main" id="{E36904FB-4D24-4290-AD83-449182E6D0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59" name="Freeform 22">
              <a:extLst>
                <a:ext uri="{FF2B5EF4-FFF2-40B4-BE49-F238E27FC236}">
                  <a16:creationId xmlns:a16="http://schemas.microsoft.com/office/drawing/2014/main" id="{F68AFD49-42C0-402C-8593-37AC0754F0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1" name="Group 60">
            <a:extLst>
              <a:ext uri="{FF2B5EF4-FFF2-40B4-BE49-F238E27FC236}">
                <a16:creationId xmlns:a16="http://schemas.microsoft.com/office/drawing/2014/main" id="{08C1A257-22D4-41EF-AF6A-CF2D5A1DCD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2" name="Freeform 27">
              <a:extLst>
                <a:ext uri="{FF2B5EF4-FFF2-40B4-BE49-F238E27FC236}">
                  <a16:creationId xmlns:a16="http://schemas.microsoft.com/office/drawing/2014/main" id="{95A189A6-9285-450E-9B7E-80B2D590B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63" name="Freeform 28">
              <a:extLst>
                <a:ext uri="{FF2B5EF4-FFF2-40B4-BE49-F238E27FC236}">
                  <a16:creationId xmlns:a16="http://schemas.microsoft.com/office/drawing/2014/main" id="{D59B349F-5A32-4504-9284-1BE405A5C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64" name="Freeform 29">
              <a:extLst>
                <a:ext uri="{FF2B5EF4-FFF2-40B4-BE49-F238E27FC236}">
                  <a16:creationId xmlns:a16="http://schemas.microsoft.com/office/drawing/2014/main" id="{79CEC7EC-900E-4C58-9230-308D5E4F5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65" name="Freeform 30">
              <a:extLst>
                <a:ext uri="{FF2B5EF4-FFF2-40B4-BE49-F238E27FC236}">
                  <a16:creationId xmlns:a16="http://schemas.microsoft.com/office/drawing/2014/main" id="{DC40C46F-A374-45DD-8616-ABBFD1F60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66" name="Freeform 31">
              <a:extLst>
                <a:ext uri="{FF2B5EF4-FFF2-40B4-BE49-F238E27FC236}">
                  <a16:creationId xmlns:a16="http://schemas.microsoft.com/office/drawing/2014/main" id="{75A53528-B55E-4DEA-8E5D-041E3F2A8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67" name="Freeform 32">
              <a:extLst>
                <a:ext uri="{FF2B5EF4-FFF2-40B4-BE49-F238E27FC236}">
                  <a16:creationId xmlns:a16="http://schemas.microsoft.com/office/drawing/2014/main" id="{E33C2044-55CC-4D24-83D6-56DA2A4D9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68" name="Freeform 33">
              <a:extLst>
                <a:ext uri="{FF2B5EF4-FFF2-40B4-BE49-F238E27FC236}">
                  <a16:creationId xmlns:a16="http://schemas.microsoft.com/office/drawing/2014/main" id="{7FE42B80-0325-42E2-A066-69C44DD35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69" name="Freeform 34">
              <a:extLst>
                <a:ext uri="{FF2B5EF4-FFF2-40B4-BE49-F238E27FC236}">
                  <a16:creationId xmlns:a16="http://schemas.microsoft.com/office/drawing/2014/main" id="{A0F3EB45-3286-4ACF-B3E0-E3C8CF23F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70" name="Freeform 35">
              <a:extLst>
                <a:ext uri="{FF2B5EF4-FFF2-40B4-BE49-F238E27FC236}">
                  <a16:creationId xmlns:a16="http://schemas.microsoft.com/office/drawing/2014/main" id="{DABF753A-353D-49D9-8111-08D35B7A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71" name="Freeform 36">
              <a:extLst>
                <a:ext uri="{FF2B5EF4-FFF2-40B4-BE49-F238E27FC236}">
                  <a16:creationId xmlns:a16="http://schemas.microsoft.com/office/drawing/2014/main" id="{52FED251-392F-4094-8F4A-371A795E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72" name="Freeform 37">
              <a:extLst>
                <a:ext uri="{FF2B5EF4-FFF2-40B4-BE49-F238E27FC236}">
                  <a16:creationId xmlns:a16="http://schemas.microsoft.com/office/drawing/2014/main" id="{82082796-8C4C-405B-9F59-11B4223D6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73" name="Freeform 38">
              <a:extLst>
                <a:ext uri="{FF2B5EF4-FFF2-40B4-BE49-F238E27FC236}">
                  <a16:creationId xmlns:a16="http://schemas.microsoft.com/office/drawing/2014/main" id="{8358644C-7384-41C4-978E-1125B9BF8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 name="Titolo 1">
            <a:extLst>
              <a:ext uri="{FF2B5EF4-FFF2-40B4-BE49-F238E27FC236}">
                <a16:creationId xmlns:a16="http://schemas.microsoft.com/office/drawing/2014/main" id="{33692953-0D0A-7B1F-5E60-CBB17150A3E9}"/>
              </a:ext>
            </a:extLst>
          </p:cNvPr>
          <p:cNvSpPr>
            <a:spLocks noGrp="1"/>
          </p:cNvSpPr>
          <p:nvPr>
            <p:ph type="title"/>
          </p:nvPr>
        </p:nvSpPr>
        <p:spPr>
          <a:xfrm>
            <a:off x="6483096" y="624110"/>
            <a:ext cx="5021516" cy="1280890"/>
          </a:xfrm>
        </p:spPr>
        <p:txBody>
          <a:bodyPr vert="horz" lIns="91440" tIns="45720" rIns="91440" bIns="45720" rtlCol="0" anchor="t">
            <a:normAutofit/>
          </a:bodyPr>
          <a:lstStyle/>
          <a:p>
            <a:pPr>
              <a:lnSpc>
                <a:spcPct val="90000"/>
              </a:lnSpc>
            </a:pPr>
            <a:r>
              <a:rPr lang="en-US" sz="1700" b="1" dirty="0">
                <a:effectLst/>
              </a:rPr>
              <a:t>PROGETTO DI EDUCAZIONE STRADALE </a:t>
            </a:r>
            <a:r>
              <a:rPr lang="en-US" sz="1700" b="1" i="1" dirty="0">
                <a:effectLst/>
              </a:rPr>
              <a:t>“Sulla Buona… Strada”</a:t>
            </a:r>
            <a:r>
              <a:rPr lang="en-US" sz="1700" b="1" dirty="0">
                <a:effectLst/>
              </a:rPr>
              <a:t> cura del </a:t>
            </a:r>
            <a:r>
              <a:rPr lang="en-US" sz="1700" b="1" dirty="0" err="1">
                <a:effectLst/>
              </a:rPr>
              <a:t>Comando</a:t>
            </a:r>
            <a:r>
              <a:rPr lang="en-US" sz="1700" b="1" dirty="0">
                <a:effectLst/>
              </a:rPr>
              <a:t> di </a:t>
            </a:r>
            <a:r>
              <a:rPr lang="en-US" sz="1700" b="1" dirty="0" err="1">
                <a:effectLst/>
              </a:rPr>
              <a:t>Polizia</a:t>
            </a:r>
            <a:r>
              <a:rPr lang="en-US" sz="1700" b="1" dirty="0">
                <a:effectLst/>
              </a:rPr>
              <a:t> Locale UNIONE NORD LODIGIANO</a:t>
            </a:r>
            <a:br>
              <a:rPr lang="en-US" sz="1700" dirty="0">
                <a:effectLst/>
              </a:rPr>
            </a:br>
            <a:endParaRPr lang="en-US" sz="1700" dirty="0"/>
          </a:p>
        </p:txBody>
      </p:sp>
      <p:pic>
        <p:nvPicPr>
          <p:cNvPr id="8" name="Immagine 7" descr="Immagine che contiene vestiti, interno, persona, arredo&#10;&#10;Descrizione generata automaticamente">
            <a:extLst>
              <a:ext uri="{FF2B5EF4-FFF2-40B4-BE49-F238E27FC236}">
                <a16:creationId xmlns:a16="http://schemas.microsoft.com/office/drawing/2014/main" id="{53F6DF35-0D9E-3527-7A7F-3C324BF313FE}"/>
              </a:ext>
            </a:extLst>
          </p:cNvPr>
          <p:cNvPicPr>
            <a:picLocks noChangeAspect="1"/>
          </p:cNvPicPr>
          <p:nvPr/>
        </p:nvPicPr>
        <p:blipFill>
          <a:blip r:embed="rId2">
            <a:extLst>
              <a:ext uri="{28A0092B-C50C-407E-A947-70E740481C1C}">
                <a14:useLocalDpi xmlns:a14="http://schemas.microsoft.com/office/drawing/2010/main" val="0"/>
              </a:ext>
            </a:extLst>
          </a:blip>
          <a:srcRect t="22164" b="22494"/>
          <a:stretch/>
        </p:blipFill>
        <p:spPr>
          <a:xfrm>
            <a:off x="-2650" y="10"/>
            <a:ext cx="4646985" cy="3428990"/>
          </a:xfrm>
          <a:prstGeom prst="rect">
            <a:avLst/>
          </a:prstGeom>
        </p:spPr>
      </p:pic>
      <p:sp>
        <p:nvSpPr>
          <p:cNvPr id="75" name="Rectangle 74">
            <a:extLst>
              <a:ext uri="{FF2B5EF4-FFF2-40B4-BE49-F238E27FC236}">
                <a16:creationId xmlns:a16="http://schemas.microsoft.com/office/drawing/2014/main" id="{17E39382-3BDF-4F54-8585-82ACB0EE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7" name="Freeform 11">
            <a:extLst>
              <a:ext uri="{FF2B5EF4-FFF2-40B4-BE49-F238E27FC236}">
                <a16:creationId xmlns:a16="http://schemas.microsoft.com/office/drawing/2014/main" id="{06E7B50D-4267-4B64-A59B-48EA8221E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pic>
        <p:nvPicPr>
          <p:cNvPr id="6" name="Segnaposto contenuto 5" descr="Immagine che contiene vestiti, interno, arredo, persona&#10;&#10;Descrizione generata automaticamente">
            <a:extLst>
              <a:ext uri="{FF2B5EF4-FFF2-40B4-BE49-F238E27FC236}">
                <a16:creationId xmlns:a16="http://schemas.microsoft.com/office/drawing/2014/main" id="{9A7E42FB-BEB5-0E1B-90F5-D604472414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9816" b="24842"/>
          <a:stretch/>
        </p:blipFill>
        <p:spPr>
          <a:xfrm>
            <a:off x="-1552" y="3429000"/>
            <a:ext cx="4646985" cy="3429000"/>
          </a:xfrm>
          <a:prstGeom prst="rect">
            <a:avLst/>
          </a:prstGeom>
        </p:spPr>
      </p:pic>
      <p:cxnSp>
        <p:nvCxnSpPr>
          <p:cNvPr id="79" name="Straight Connector 78">
            <a:extLst>
              <a:ext uri="{FF2B5EF4-FFF2-40B4-BE49-F238E27FC236}">
                <a16:creationId xmlns:a16="http://schemas.microsoft.com/office/drawing/2014/main" id="{B7A81025-7EA9-493C-A8AA-C2443AD280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BE879703-070C-42FF-1682-D3BCDA3927E5}"/>
              </a:ext>
            </a:extLst>
          </p:cNvPr>
          <p:cNvSpPr>
            <a:spLocks noGrp="1"/>
          </p:cNvSpPr>
          <p:nvPr>
            <p:ph sz="half" idx="1"/>
          </p:nvPr>
        </p:nvSpPr>
        <p:spPr>
          <a:xfrm>
            <a:off x="5617079" y="1647023"/>
            <a:ext cx="5887532" cy="4264199"/>
          </a:xfrm>
        </p:spPr>
        <p:txBody>
          <a:bodyPr vert="horz" lIns="91440" tIns="45720" rIns="91440" bIns="45720" rtlCol="0">
            <a:normAutofit/>
          </a:bodyPr>
          <a:lstStyle/>
          <a:p>
            <a:pPr>
              <a:lnSpc>
                <a:spcPct val="90000"/>
              </a:lnSpc>
            </a:pPr>
            <a:r>
              <a:rPr lang="en-US" sz="1400" b="1" dirty="0">
                <a:effectLst/>
              </a:rPr>
              <a:t>Il </a:t>
            </a:r>
            <a:r>
              <a:rPr lang="en-US" sz="1400" b="1" dirty="0" err="1">
                <a:effectLst/>
              </a:rPr>
              <a:t>progetto</a:t>
            </a:r>
            <a:r>
              <a:rPr lang="en-US" sz="1400" b="1" dirty="0">
                <a:effectLst/>
              </a:rPr>
              <a:t> “Sulla Buona… Strada” </a:t>
            </a:r>
            <a:r>
              <a:rPr lang="en-US" sz="1400" b="1" dirty="0" err="1">
                <a:effectLst/>
              </a:rPr>
              <a:t>si</a:t>
            </a:r>
            <a:r>
              <a:rPr lang="en-US" sz="1400" b="1" dirty="0">
                <a:effectLst/>
              </a:rPr>
              <a:t> propone di </a:t>
            </a:r>
            <a:r>
              <a:rPr lang="en-US" sz="1400" b="1" dirty="0" err="1">
                <a:effectLst/>
              </a:rPr>
              <a:t>costruire</a:t>
            </a:r>
            <a:r>
              <a:rPr lang="en-US" sz="1400" b="1" dirty="0">
                <a:effectLst/>
              </a:rPr>
              <a:t> un </a:t>
            </a:r>
            <a:r>
              <a:rPr lang="en-US" sz="1400" b="1" dirty="0" err="1">
                <a:effectLst/>
              </a:rPr>
              <a:t>percorso</a:t>
            </a:r>
            <a:r>
              <a:rPr lang="en-US" sz="1400" b="1" dirty="0">
                <a:effectLst/>
              </a:rPr>
              <a:t> </a:t>
            </a:r>
            <a:r>
              <a:rPr lang="en-US" sz="1400" b="1" dirty="0" err="1">
                <a:effectLst/>
              </a:rPr>
              <a:t>educativo</a:t>
            </a:r>
            <a:r>
              <a:rPr lang="en-US" sz="1400" b="1" dirty="0">
                <a:effectLst/>
              </a:rPr>
              <a:t> </a:t>
            </a:r>
            <a:r>
              <a:rPr lang="en-US" sz="1400" b="1" dirty="0" err="1">
                <a:effectLst/>
              </a:rPr>
              <a:t>che</a:t>
            </a:r>
            <a:r>
              <a:rPr lang="en-US" sz="1400" b="1" dirty="0">
                <a:effectLst/>
              </a:rPr>
              <a:t> </a:t>
            </a:r>
            <a:r>
              <a:rPr lang="en-US" sz="1400" b="1" dirty="0" err="1">
                <a:effectLst/>
              </a:rPr>
              <a:t>insegni</a:t>
            </a:r>
            <a:r>
              <a:rPr lang="en-US" sz="1400" b="1" dirty="0">
                <a:effectLst/>
              </a:rPr>
              <a:t> </a:t>
            </a:r>
            <a:r>
              <a:rPr lang="en-US" sz="1400" b="1" dirty="0" err="1">
                <a:effectLst/>
              </a:rPr>
              <a:t>agli</a:t>
            </a:r>
            <a:r>
              <a:rPr lang="en-US" sz="1400" b="1" dirty="0">
                <a:effectLst/>
              </a:rPr>
              <a:t> </a:t>
            </a:r>
            <a:r>
              <a:rPr lang="en-US" sz="1400" b="1" dirty="0" err="1">
                <a:effectLst/>
              </a:rPr>
              <a:t>alunni</a:t>
            </a:r>
            <a:r>
              <a:rPr lang="en-US" sz="1400" b="1" dirty="0">
                <a:effectLst/>
              </a:rPr>
              <a:t> a vivere in </a:t>
            </a:r>
            <a:r>
              <a:rPr lang="en-US" sz="1400" b="1" dirty="0" err="1">
                <a:effectLst/>
              </a:rPr>
              <a:t>strada</a:t>
            </a:r>
            <a:r>
              <a:rPr lang="en-US" sz="1400" b="1" dirty="0">
                <a:effectLst/>
              </a:rPr>
              <a:t> in modo </a:t>
            </a:r>
            <a:r>
              <a:rPr lang="en-US" sz="1400" b="1" dirty="0" err="1">
                <a:effectLst/>
              </a:rPr>
              <a:t>più</a:t>
            </a:r>
            <a:r>
              <a:rPr lang="en-US" sz="1400" b="1" dirty="0">
                <a:effectLst/>
              </a:rPr>
              <a:t> </a:t>
            </a:r>
            <a:r>
              <a:rPr lang="en-US" sz="1400" b="1" dirty="0" err="1">
                <a:effectLst/>
              </a:rPr>
              <a:t>accorto</a:t>
            </a:r>
            <a:r>
              <a:rPr lang="en-US" sz="1400" b="1" dirty="0">
                <a:effectLst/>
              </a:rPr>
              <a:t>, </a:t>
            </a:r>
            <a:r>
              <a:rPr lang="en-US" sz="1400" b="1" dirty="0" err="1">
                <a:effectLst/>
              </a:rPr>
              <a:t>sicuro</a:t>
            </a:r>
            <a:r>
              <a:rPr lang="en-US" sz="1400" b="1" dirty="0">
                <a:effectLst/>
              </a:rPr>
              <a:t> e </a:t>
            </a:r>
            <a:r>
              <a:rPr lang="en-US" sz="1400" b="1" dirty="0" err="1">
                <a:effectLst/>
              </a:rPr>
              <a:t>responsabile</a:t>
            </a:r>
            <a:r>
              <a:rPr lang="en-US" sz="1400" b="1" dirty="0">
                <a:effectLst/>
              </a:rPr>
              <a:t> come </a:t>
            </a:r>
            <a:r>
              <a:rPr lang="en-US" sz="1400" b="1" dirty="0" err="1">
                <a:effectLst/>
              </a:rPr>
              <a:t>protagonisti</a:t>
            </a:r>
            <a:r>
              <a:rPr lang="en-US" sz="1400" b="1" dirty="0">
                <a:effectLst/>
              </a:rPr>
              <a:t> del </a:t>
            </a:r>
            <a:r>
              <a:rPr lang="en-US" sz="1400" b="1" dirty="0" err="1">
                <a:effectLst/>
              </a:rPr>
              <a:t>traffico</a:t>
            </a:r>
            <a:r>
              <a:rPr lang="en-US" sz="1400" b="1" dirty="0">
                <a:effectLst/>
              </a:rPr>
              <a:t>, </a:t>
            </a:r>
            <a:r>
              <a:rPr lang="en-US" sz="1400" b="1" dirty="0" err="1">
                <a:effectLst/>
              </a:rPr>
              <a:t>sia</a:t>
            </a:r>
            <a:r>
              <a:rPr lang="en-US" sz="1400" b="1" dirty="0">
                <a:effectLst/>
              </a:rPr>
              <a:t> come </a:t>
            </a:r>
            <a:r>
              <a:rPr lang="en-US" sz="1400" b="1" dirty="0" err="1">
                <a:effectLst/>
              </a:rPr>
              <a:t>pedoni</a:t>
            </a:r>
            <a:r>
              <a:rPr lang="en-US" sz="1400" b="1" dirty="0">
                <a:effectLst/>
              </a:rPr>
              <a:t> </a:t>
            </a:r>
            <a:r>
              <a:rPr lang="en-US" sz="1400" b="1" dirty="0" err="1">
                <a:effectLst/>
              </a:rPr>
              <a:t>che</a:t>
            </a:r>
            <a:r>
              <a:rPr lang="en-US" sz="1400" b="1" dirty="0">
                <a:effectLst/>
              </a:rPr>
              <a:t> come </a:t>
            </a:r>
            <a:r>
              <a:rPr lang="en-US" sz="1400" b="1" dirty="0" err="1">
                <a:effectLst/>
              </a:rPr>
              <a:t>ciclisti</a:t>
            </a:r>
            <a:r>
              <a:rPr lang="en-US" sz="1400" b="1" dirty="0">
                <a:effectLst/>
              </a:rPr>
              <a:t>.</a:t>
            </a:r>
          </a:p>
          <a:p>
            <a:pPr>
              <a:lnSpc>
                <a:spcPct val="90000"/>
              </a:lnSpc>
            </a:pPr>
            <a:endParaRPr lang="en-US" sz="1400" b="1" dirty="0">
              <a:effectLst/>
            </a:endParaRPr>
          </a:p>
          <a:p>
            <a:pPr>
              <a:lnSpc>
                <a:spcPct val="90000"/>
              </a:lnSpc>
            </a:pPr>
            <a:r>
              <a:rPr lang="en-US" sz="1400" b="1" dirty="0">
                <a:effectLst/>
              </a:rPr>
              <a:t>La </a:t>
            </a:r>
            <a:r>
              <a:rPr lang="en-US" sz="1400" b="1" dirty="0" err="1">
                <a:effectLst/>
              </a:rPr>
              <a:t>finalità</a:t>
            </a:r>
            <a:r>
              <a:rPr lang="en-US" sz="1400" b="1" dirty="0">
                <a:effectLst/>
              </a:rPr>
              <a:t> </a:t>
            </a:r>
            <a:r>
              <a:rPr lang="en-US" sz="1400" b="1" dirty="0" err="1">
                <a:effectLst/>
              </a:rPr>
              <a:t>principale</a:t>
            </a:r>
            <a:r>
              <a:rPr lang="en-US" sz="1400" b="1" dirty="0">
                <a:effectLst/>
              </a:rPr>
              <a:t> di </a:t>
            </a:r>
            <a:r>
              <a:rPr lang="en-US" sz="1400" b="1" dirty="0" err="1">
                <a:effectLst/>
              </a:rPr>
              <a:t>questo</a:t>
            </a:r>
            <a:r>
              <a:rPr lang="en-US" sz="1400" b="1" dirty="0">
                <a:effectLst/>
              </a:rPr>
              <a:t> </a:t>
            </a:r>
            <a:r>
              <a:rPr lang="en-US" sz="1400" b="1" dirty="0" err="1">
                <a:effectLst/>
              </a:rPr>
              <a:t>progetto</a:t>
            </a:r>
            <a:r>
              <a:rPr lang="en-US" sz="1400" b="1" dirty="0">
                <a:effectLst/>
              </a:rPr>
              <a:t> è di </a:t>
            </a:r>
            <a:r>
              <a:rPr lang="en-US" sz="1400" b="1" dirty="0" err="1">
                <a:effectLst/>
              </a:rPr>
              <a:t>contribuire</a:t>
            </a:r>
            <a:r>
              <a:rPr lang="en-US" sz="1400" b="1" dirty="0">
                <a:effectLst/>
              </a:rPr>
              <a:t>, </a:t>
            </a:r>
            <a:r>
              <a:rPr lang="en-US" sz="1400" b="1" dirty="0" err="1">
                <a:effectLst/>
              </a:rPr>
              <a:t>attraverso</a:t>
            </a:r>
            <a:r>
              <a:rPr lang="en-US" sz="1400" b="1" dirty="0">
                <a:effectLst/>
              </a:rPr>
              <a:t> </a:t>
            </a:r>
            <a:r>
              <a:rPr lang="en-US" sz="1400" b="1" dirty="0" err="1">
                <a:effectLst/>
              </a:rPr>
              <a:t>l’educazione</a:t>
            </a:r>
            <a:r>
              <a:rPr lang="en-US" sz="1400" b="1" dirty="0">
                <a:effectLst/>
              </a:rPr>
              <a:t> </a:t>
            </a:r>
            <a:r>
              <a:rPr lang="en-US" sz="1400" b="1" dirty="0" err="1">
                <a:effectLst/>
              </a:rPr>
              <a:t>stradale</a:t>
            </a:r>
            <a:r>
              <a:rPr lang="en-US" sz="1400" b="1" dirty="0">
                <a:effectLst/>
              </a:rPr>
              <a:t> al </a:t>
            </a:r>
            <a:r>
              <a:rPr lang="en-US" sz="1400" b="1" dirty="0" err="1">
                <a:effectLst/>
              </a:rPr>
              <a:t>processo</a:t>
            </a:r>
            <a:r>
              <a:rPr lang="en-US" sz="1400" b="1" dirty="0">
                <a:effectLst/>
              </a:rPr>
              <a:t> di </a:t>
            </a:r>
            <a:r>
              <a:rPr lang="en-US" sz="1400" b="1" dirty="0" err="1">
                <a:effectLst/>
              </a:rPr>
              <a:t>formazione</a:t>
            </a:r>
            <a:r>
              <a:rPr lang="en-US" sz="1400" b="1" dirty="0">
                <a:effectLst/>
              </a:rPr>
              <a:t> </a:t>
            </a:r>
            <a:r>
              <a:rPr lang="en-US" sz="1400" b="1" dirty="0" err="1">
                <a:effectLst/>
              </a:rPr>
              <a:t>dei</a:t>
            </a:r>
            <a:r>
              <a:rPr lang="en-US" sz="1400" b="1" dirty="0">
                <a:effectLst/>
              </a:rPr>
              <a:t> bambini, </a:t>
            </a:r>
            <a:r>
              <a:rPr lang="en-US" sz="1400" b="1" dirty="0" err="1">
                <a:effectLst/>
              </a:rPr>
              <a:t>all’interno</a:t>
            </a:r>
            <a:r>
              <a:rPr lang="en-US" sz="1400" b="1" dirty="0">
                <a:effectLst/>
              </a:rPr>
              <a:t> di </a:t>
            </a:r>
            <a:r>
              <a:rPr lang="en-US" sz="1400" b="1" dirty="0" err="1">
                <a:effectLst/>
              </a:rPr>
              <a:t>quel</a:t>
            </a:r>
            <a:r>
              <a:rPr lang="en-US" sz="1400" b="1" dirty="0">
                <a:effectLst/>
              </a:rPr>
              <a:t> </a:t>
            </a:r>
            <a:r>
              <a:rPr lang="en-US" sz="1400" b="1" dirty="0" err="1">
                <a:effectLst/>
              </a:rPr>
              <a:t>grande</a:t>
            </a:r>
            <a:r>
              <a:rPr lang="en-US" sz="1400" b="1" dirty="0">
                <a:effectLst/>
              </a:rPr>
              <a:t> campo di </a:t>
            </a:r>
            <a:r>
              <a:rPr lang="en-US" sz="1400" b="1" dirty="0" err="1">
                <a:effectLst/>
              </a:rPr>
              <a:t>raccordo</a:t>
            </a:r>
            <a:r>
              <a:rPr lang="en-US" sz="1400" b="1" dirty="0">
                <a:effectLst/>
              </a:rPr>
              <a:t> </a:t>
            </a:r>
            <a:r>
              <a:rPr lang="en-US" sz="1400" b="1" dirty="0" err="1">
                <a:effectLst/>
              </a:rPr>
              <a:t>culturale</a:t>
            </a:r>
            <a:r>
              <a:rPr lang="en-US" sz="1400" b="1" dirty="0">
                <a:effectLst/>
              </a:rPr>
              <a:t> ed </a:t>
            </a:r>
            <a:r>
              <a:rPr lang="en-US" sz="1400" b="1" dirty="0" err="1">
                <a:effectLst/>
              </a:rPr>
              <a:t>interdisciplinare</a:t>
            </a:r>
            <a:r>
              <a:rPr lang="en-US" sz="1400" b="1" dirty="0">
                <a:effectLst/>
              </a:rPr>
              <a:t> </a:t>
            </a:r>
            <a:r>
              <a:rPr lang="en-US" sz="1400" b="1" dirty="0" err="1">
                <a:effectLst/>
              </a:rPr>
              <a:t>che</a:t>
            </a:r>
            <a:r>
              <a:rPr lang="en-US" sz="1400" b="1" dirty="0">
                <a:effectLst/>
              </a:rPr>
              <a:t> è </a:t>
            </a:r>
            <a:r>
              <a:rPr lang="en-US" sz="1400" b="1" dirty="0" err="1">
                <a:effectLst/>
              </a:rPr>
              <a:t>l’Educazione</a:t>
            </a:r>
            <a:r>
              <a:rPr lang="en-US" sz="1400" b="1" dirty="0">
                <a:effectLst/>
              </a:rPr>
              <a:t> </a:t>
            </a:r>
            <a:r>
              <a:rPr lang="en-US" sz="1400" b="1" dirty="0" err="1">
                <a:effectLst/>
              </a:rPr>
              <a:t>alla</a:t>
            </a:r>
            <a:r>
              <a:rPr lang="en-US" sz="1400" b="1" dirty="0">
                <a:effectLst/>
              </a:rPr>
              <a:t> </a:t>
            </a:r>
            <a:r>
              <a:rPr lang="en-US" sz="1400" b="1" dirty="0" err="1">
                <a:effectLst/>
              </a:rPr>
              <a:t>Convivenza</a:t>
            </a:r>
            <a:r>
              <a:rPr lang="en-US" sz="1400" b="1" dirty="0">
                <a:effectLst/>
              </a:rPr>
              <a:t> Civile.</a:t>
            </a:r>
          </a:p>
          <a:p>
            <a:pPr>
              <a:lnSpc>
                <a:spcPct val="90000"/>
              </a:lnSpc>
            </a:pPr>
            <a:endParaRPr lang="en-US" sz="1400" b="1" dirty="0">
              <a:effectLst/>
            </a:endParaRPr>
          </a:p>
          <a:p>
            <a:pPr>
              <a:lnSpc>
                <a:spcPct val="90000"/>
              </a:lnSpc>
            </a:pPr>
            <a:r>
              <a:rPr lang="en-US" sz="1400" b="1" dirty="0" err="1">
                <a:effectLst/>
              </a:rPr>
              <a:t>L’obiettivo</a:t>
            </a:r>
            <a:r>
              <a:rPr lang="en-US" sz="1400" b="1" dirty="0">
                <a:effectLst/>
              </a:rPr>
              <a:t> </a:t>
            </a:r>
            <a:r>
              <a:rPr lang="en-US" sz="1400" b="1" dirty="0" err="1">
                <a:effectLst/>
              </a:rPr>
              <a:t>principale</a:t>
            </a:r>
            <a:r>
              <a:rPr lang="en-US" sz="1400" b="1" dirty="0">
                <a:effectLst/>
              </a:rPr>
              <a:t> è </a:t>
            </a:r>
            <a:r>
              <a:rPr lang="en-US" sz="1400" b="1" dirty="0" err="1">
                <a:effectLst/>
              </a:rPr>
              <a:t>quello</a:t>
            </a:r>
            <a:r>
              <a:rPr lang="en-US" sz="1400" b="1" dirty="0">
                <a:effectLst/>
              </a:rPr>
              <a:t> di </a:t>
            </a:r>
            <a:r>
              <a:rPr lang="en-US" sz="1400" b="1" dirty="0" err="1">
                <a:effectLst/>
              </a:rPr>
              <a:t>coinvolgere</a:t>
            </a:r>
            <a:r>
              <a:rPr lang="en-US" sz="1400" b="1" dirty="0">
                <a:effectLst/>
              </a:rPr>
              <a:t> ed </a:t>
            </a:r>
            <a:r>
              <a:rPr lang="en-US" sz="1400" b="1" dirty="0" err="1">
                <a:effectLst/>
              </a:rPr>
              <a:t>educare</a:t>
            </a:r>
            <a:r>
              <a:rPr lang="en-US" sz="1400" b="1" dirty="0">
                <a:effectLst/>
              </a:rPr>
              <a:t> </a:t>
            </a:r>
            <a:r>
              <a:rPr lang="en-US" sz="1400" b="1" dirty="0" err="1">
                <a:effectLst/>
              </a:rPr>
              <a:t>i</a:t>
            </a:r>
            <a:r>
              <a:rPr lang="en-US" sz="1400" b="1" dirty="0">
                <a:effectLst/>
              </a:rPr>
              <a:t> </a:t>
            </a:r>
            <a:r>
              <a:rPr lang="en-US" sz="1400" b="1" dirty="0" err="1">
                <a:effectLst/>
              </a:rPr>
              <a:t>ragazzi</a:t>
            </a:r>
            <a:r>
              <a:rPr lang="en-US" sz="1400" b="1" dirty="0">
                <a:effectLst/>
              </a:rPr>
              <a:t> in </a:t>
            </a:r>
            <a:r>
              <a:rPr lang="en-US" sz="1400" b="1" dirty="0" err="1">
                <a:effectLst/>
              </a:rPr>
              <a:t>età</a:t>
            </a:r>
            <a:r>
              <a:rPr lang="en-US" sz="1400" b="1" dirty="0">
                <a:effectLst/>
              </a:rPr>
              <a:t> </a:t>
            </a:r>
            <a:r>
              <a:rPr lang="en-US" sz="1400" b="1" dirty="0" err="1">
                <a:effectLst/>
              </a:rPr>
              <a:t>scolare</a:t>
            </a:r>
            <a:r>
              <a:rPr lang="en-US" sz="1400" b="1" dirty="0">
                <a:effectLst/>
              </a:rPr>
              <a:t>, </a:t>
            </a:r>
            <a:r>
              <a:rPr lang="en-US" sz="1400" b="1" dirty="0" err="1">
                <a:effectLst/>
              </a:rPr>
              <a:t>individuando</a:t>
            </a:r>
            <a:r>
              <a:rPr lang="en-US" sz="1400" b="1" dirty="0">
                <a:effectLst/>
              </a:rPr>
              <a:t> in tale </a:t>
            </a:r>
            <a:r>
              <a:rPr lang="en-US" sz="1400" b="1" dirty="0" err="1">
                <a:effectLst/>
              </a:rPr>
              <a:t>periodo</a:t>
            </a:r>
            <a:r>
              <a:rPr lang="en-US" sz="1400" b="1" dirty="0">
                <a:effectLst/>
              </a:rPr>
              <a:t> </a:t>
            </a:r>
            <a:r>
              <a:rPr lang="en-US" sz="1400" b="1" dirty="0" err="1">
                <a:effectLst/>
              </a:rPr>
              <a:t>della</a:t>
            </a:r>
            <a:r>
              <a:rPr lang="en-US" sz="1400" b="1" dirty="0">
                <a:effectLst/>
              </a:rPr>
              <a:t> vita del bambino il </a:t>
            </a:r>
            <a:r>
              <a:rPr lang="en-US" sz="1400" b="1" dirty="0" err="1">
                <a:effectLst/>
              </a:rPr>
              <a:t>momento</a:t>
            </a:r>
            <a:r>
              <a:rPr lang="en-US" sz="1400" b="1" dirty="0">
                <a:effectLst/>
              </a:rPr>
              <a:t> </a:t>
            </a:r>
            <a:r>
              <a:rPr lang="en-US" sz="1400" b="1" dirty="0" err="1">
                <a:effectLst/>
              </a:rPr>
              <a:t>ideale</a:t>
            </a:r>
            <a:r>
              <a:rPr lang="en-US" sz="1400" b="1" dirty="0">
                <a:effectLst/>
              </a:rPr>
              <a:t> per </a:t>
            </a:r>
            <a:r>
              <a:rPr lang="en-US" sz="1400" b="1" dirty="0" err="1">
                <a:effectLst/>
              </a:rPr>
              <a:t>l’apprendimento</a:t>
            </a:r>
            <a:r>
              <a:rPr lang="en-US" sz="1400" b="1" dirty="0">
                <a:effectLst/>
              </a:rPr>
              <a:t> di </a:t>
            </a:r>
            <a:r>
              <a:rPr lang="en-US" sz="1400" b="1" dirty="0" err="1">
                <a:effectLst/>
              </a:rPr>
              <a:t>modi</a:t>
            </a:r>
            <a:r>
              <a:rPr lang="en-US" sz="1400" b="1" dirty="0">
                <a:effectLst/>
              </a:rPr>
              <a:t> </a:t>
            </a:r>
            <a:r>
              <a:rPr lang="en-US" sz="1400" b="1" dirty="0" err="1">
                <a:effectLst/>
              </a:rPr>
              <a:t>comportamento</a:t>
            </a:r>
            <a:r>
              <a:rPr lang="en-US" sz="1400" b="1" dirty="0">
                <a:effectLst/>
              </a:rPr>
              <a:t> con il </a:t>
            </a:r>
            <a:r>
              <a:rPr lang="en-US" sz="1400" b="1" dirty="0" err="1">
                <a:effectLst/>
              </a:rPr>
              <a:t>prossimo</a:t>
            </a:r>
            <a:r>
              <a:rPr lang="en-US" sz="1400" b="1" dirty="0">
                <a:effectLst/>
              </a:rPr>
              <a:t> e la </a:t>
            </a:r>
            <a:r>
              <a:rPr lang="en-US" sz="1400" b="1" dirty="0" err="1">
                <a:effectLst/>
              </a:rPr>
              <a:t>società</a:t>
            </a:r>
            <a:r>
              <a:rPr lang="en-US" sz="1400" b="1" dirty="0">
                <a:effectLst/>
              </a:rPr>
              <a:t> ed in </a:t>
            </a:r>
            <a:r>
              <a:rPr lang="en-US" sz="1400" b="1" dirty="0" err="1">
                <a:effectLst/>
              </a:rPr>
              <a:t>particolare</a:t>
            </a:r>
            <a:r>
              <a:rPr lang="en-US" sz="1400" b="1" dirty="0">
                <a:effectLst/>
              </a:rPr>
              <a:t> come </a:t>
            </a:r>
            <a:r>
              <a:rPr lang="en-US" sz="1400" b="1" dirty="0" err="1">
                <a:effectLst/>
              </a:rPr>
              <a:t>comportarsi</a:t>
            </a:r>
            <a:r>
              <a:rPr lang="en-US" sz="1400" b="1" dirty="0">
                <a:effectLst/>
              </a:rPr>
              <a:t> </a:t>
            </a:r>
            <a:r>
              <a:rPr lang="en-US" sz="1400" b="1" dirty="0" err="1">
                <a:effectLst/>
              </a:rPr>
              <a:t>sulla</a:t>
            </a:r>
            <a:r>
              <a:rPr lang="en-US" sz="1400" b="1" dirty="0">
                <a:effectLst/>
              </a:rPr>
              <a:t> </a:t>
            </a:r>
            <a:r>
              <a:rPr lang="en-US" sz="1400" b="1" dirty="0" err="1">
                <a:effectLst/>
              </a:rPr>
              <a:t>strada</a:t>
            </a:r>
            <a:r>
              <a:rPr lang="en-US" sz="1400" b="1" dirty="0">
                <a:effectLst/>
              </a:rPr>
              <a:t>.</a:t>
            </a:r>
          </a:p>
          <a:p>
            <a:pPr>
              <a:lnSpc>
                <a:spcPct val="90000"/>
              </a:lnSpc>
            </a:pPr>
            <a:endParaRPr lang="en-US" sz="1400" dirty="0"/>
          </a:p>
        </p:txBody>
      </p:sp>
    </p:spTree>
    <p:extLst>
      <p:ext uri="{BB962C8B-B14F-4D97-AF65-F5344CB8AC3E}">
        <p14:creationId xmlns:p14="http://schemas.microsoft.com/office/powerpoint/2010/main" val="10536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down)">
                                      <p:cBhvr>
                                        <p:cTn id="46" dur="580">
                                          <p:stCondLst>
                                            <p:cond delay="0"/>
                                          </p:stCondLst>
                                        </p:cTn>
                                        <p:tgtEl>
                                          <p:spTgt spid="3">
                                            <p:txEl>
                                              <p:pRg st="4" end="4"/>
                                            </p:txEl>
                                          </p:spTgt>
                                        </p:tgtEl>
                                      </p:cBhvr>
                                    </p:animEffect>
                                    <p:anim calcmode="lin" valueType="num">
                                      <p:cBhvr>
                                        <p:cTn id="4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4" end="4"/>
                                            </p:txEl>
                                          </p:spTgt>
                                        </p:tgtEl>
                                      </p:cBhvr>
                                      <p:to x="100000" y="60000"/>
                                    </p:animScale>
                                    <p:animScale>
                                      <p:cBhvr>
                                        <p:cTn id="53" dur="166" decel="50000">
                                          <p:stCondLst>
                                            <p:cond delay="676"/>
                                          </p:stCondLst>
                                        </p:cTn>
                                        <p:tgtEl>
                                          <p:spTgt spid="3">
                                            <p:txEl>
                                              <p:pRg st="4" end="4"/>
                                            </p:txEl>
                                          </p:spTgt>
                                        </p:tgtEl>
                                      </p:cBhvr>
                                      <p:to x="100000" y="100000"/>
                                    </p:animScale>
                                    <p:animScale>
                                      <p:cBhvr>
                                        <p:cTn id="54" dur="26">
                                          <p:stCondLst>
                                            <p:cond delay="1312"/>
                                          </p:stCondLst>
                                        </p:cTn>
                                        <p:tgtEl>
                                          <p:spTgt spid="3">
                                            <p:txEl>
                                              <p:pRg st="4" end="4"/>
                                            </p:txEl>
                                          </p:spTgt>
                                        </p:tgtEl>
                                      </p:cBhvr>
                                      <p:to x="100000" y="80000"/>
                                    </p:animScale>
                                    <p:animScale>
                                      <p:cBhvr>
                                        <p:cTn id="55" dur="166" decel="50000">
                                          <p:stCondLst>
                                            <p:cond delay="1338"/>
                                          </p:stCondLst>
                                        </p:cTn>
                                        <p:tgtEl>
                                          <p:spTgt spid="3">
                                            <p:txEl>
                                              <p:pRg st="4" end="4"/>
                                            </p:txEl>
                                          </p:spTgt>
                                        </p:tgtEl>
                                      </p:cBhvr>
                                      <p:to x="100000" y="100000"/>
                                    </p:animScale>
                                    <p:animScale>
                                      <p:cBhvr>
                                        <p:cTn id="56" dur="26">
                                          <p:stCondLst>
                                            <p:cond delay="1642"/>
                                          </p:stCondLst>
                                        </p:cTn>
                                        <p:tgtEl>
                                          <p:spTgt spid="3">
                                            <p:txEl>
                                              <p:pRg st="4" end="4"/>
                                            </p:txEl>
                                          </p:spTgt>
                                        </p:tgtEl>
                                      </p:cBhvr>
                                      <p:to x="100000" y="90000"/>
                                    </p:animScale>
                                    <p:animScale>
                                      <p:cBhvr>
                                        <p:cTn id="57" dur="166" decel="50000">
                                          <p:stCondLst>
                                            <p:cond delay="1668"/>
                                          </p:stCondLst>
                                        </p:cTn>
                                        <p:tgtEl>
                                          <p:spTgt spid="3">
                                            <p:txEl>
                                              <p:pRg st="4" end="4"/>
                                            </p:txEl>
                                          </p:spTgt>
                                        </p:tgtEl>
                                      </p:cBhvr>
                                      <p:to x="100000" y="100000"/>
                                    </p:animScale>
                                    <p:animScale>
                                      <p:cBhvr>
                                        <p:cTn id="58" dur="26">
                                          <p:stCondLst>
                                            <p:cond delay="1808"/>
                                          </p:stCondLst>
                                        </p:cTn>
                                        <p:tgtEl>
                                          <p:spTgt spid="3">
                                            <p:txEl>
                                              <p:pRg st="4" end="4"/>
                                            </p:txEl>
                                          </p:spTgt>
                                        </p:tgtEl>
                                      </p:cBhvr>
                                      <p:to x="100000" y="95000"/>
                                    </p:animScale>
                                    <p:animScale>
                                      <p:cBhvr>
                                        <p:cTn id="59" dur="166" decel="50000">
                                          <p:stCondLst>
                                            <p:cond delay="1834"/>
                                          </p:stCondLst>
                                        </p:cTn>
                                        <p:tgtEl>
                                          <p:spTgt spid="3">
                                            <p:txEl>
                                              <p:pRg st="4" end="4"/>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circle(in)">
                                      <p:cBhvr>
                                        <p:cTn id="64" dur="2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4D837-C584-6E73-A0DB-6764F8D84F02}"/>
              </a:ext>
            </a:extLst>
          </p:cNvPr>
          <p:cNvSpPr>
            <a:spLocks noGrp="1"/>
          </p:cNvSpPr>
          <p:nvPr>
            <p:ph type="title"/>
          </p:nvPr>
        </p:nvSpPr>
        <p:spPr>
          <a:xfrm>
            <a:off x="2592924" y="624110"/>
            <a:ext cx="8911687" cy="271629"/>
          </a:xfrm>
        </p:spPr>
        <p:txBody>
          <a:bodyPr>
            <a:normAutofit fontScale="90000"/>
          </a:bodyPr>
          <a:lstStyle/>
          <a:p>
            <a:r>
              <a:rPr lang="it-IT" i="1" dirty="0"/>
              <a:t>Progetti didattici</a:t>
            </a:r>
          </a:p>
        </p:txBody>
      </p:sp>
      <p:sp>
        <p:nvSpPr>
          <p:cNvPr id="3" name="Segnaposto contenuto 2">
            <a:extLst>
              <a:ext uri="{FF2B5EF4-FFF2-40B4-BE49-F238E27FC236}">
                <a16:creationId xmlns:a16="http://schemas.microsoft.com/office/drawing/2014/main" id="{1FAFB388-74E1-D223-C77F-0F326BAD455E}"/>
              </a:ext>
            </a:extLst>
          </p:cNvPr>
          <p:cNvSpPr>
            <a:spLocks noGrp="1"/>
          </p:cNvSpPr>
          <p:nvPr>
            <p:ph sz="half" idx="1"/>
          </p:nvPr>
        </p:nvSpPr>
        <p:spPr>
          <a:xfrm>
            <a:off x="522515" y="1138335"/>
            <a:ext cx="4444340" cy="3554963"/>
          </a:xfrm>
        </p:spPr>
        <p:txBody>
          <a:bodyPr>
            <a:noAutofit/>
          </a:bodyPr>
          <a:lstStyle/>
          <a:p>
            <a:pPr algn="just">
              <a:lnSpc>
                <a:spcPct val="107000"/>
              </a:lnSpc>
              <a:spcAft>
                <a:spcPts val="800"/>
              </a:spcAft>
            </a:pPr>
            <a:r>
              <a:rPr lang="it-IT" b="1" dirty="0">
                <a:effectLst/>
                <a:latin typeface="Verdana" panose="020B0604030504040204" pitchFamily="34" charset="0"/>
                <a:ea typeface="Calibri" panose="020F0502020204030204" pitchFamily="34" charset="0"/>
                <a:cs typeface="Times New Roman" panose="02020603050405020304" pitchFamily="18" charset="0"/>
              </a:rPr>
              <a:t>PROGETTO UN MURALES A SCUOLA “Lasciamo traccia delle emozioni</a:t>
            </a:r>
            <a:endParaRPr lang="it-IT" b="1" dirty="0"/>
          </a:p>
          <a:p>
            <a:pPr algn="just">
              <a:lnSpc>
                <a:spcPct val="107000"/>
              </a:lnSpc>
              <a:spcAft>
                <a:spcPts val="800"/>
              </a:spcAft>
            </a:pPr>
            <a:r>
              <a:rPr lang="it-IT" b="1" kern="100" dirty="0">
                <a:effectLst/>
                <a:latin typeface="Verdana" panose="020B0604030504040204" pitchFamily="34" charset="0"/>
                <a:ea typeface="Calibri" panose="020F0502020204030204" pitchFamily="34" charset="0"/>
                <a:cs typeface="Times New Roman" panose="02020603050405020304" pitchFamily="18" charset="0"/>
              </a:rPr>
              <a:t>organizzato dal Comitato genitori </a:t>
            </a:r>
            <a:r>
              <a:rPr lang="it-IT" kern="100" dirty="0">
                <a:effectLst/>
                <a:latin typeface="Verdana" panose="020B0604030504040204" pitchFamily="34" charset="0"/>
                <a:ea typeface="Calibri" panose="020F0502020204030204" pitchFamily="34" charset="0"/>
                <a:cs typeface="Times New Roman" panose="02020603050405020304" pitchFamily="18" charset="0"/>
              </a:rPr>
              <a:t>e rivolto a tutte le classi del plesso e che si attuerà da febbraio a maggio 2025.</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kern="100" dirty="0">
                <a:effectLst/>
                <a:latin typeface="Verdana" panose="020B0604030504040204" pitchFamily="34" charset="0"/>
                <a:ea typeface="Calibri" panose="020F0502020204030204" pitchFamily="34" charset="0"/>
                <a:cs typeface="Times New Roman" panose="02020603050405020304" pitchFamily="18" charset="0"/>
              </a:rPr>
              <a:t>Il progetto nasce con l’idea di offrire agli alunni attraverso la scuola spazi e tempi per esprimere la propria creatività e le proprie passioni, facendo in modo che attraverso l’arte possano manifestare le loro emozioni ed identificarle</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contenuto 3">
            <a:extLst>
              <a:ext uri="{FF2B5EF4-FFF2-40B4-BE49-F238E27FC236}">
                <a16:creationId xmlns:a16="http://schemas.microsoft.com/office/drawing/2014/main" id="{8F9BF4DB-5322-5E2A-0E54-6A9BBB3EB2A3}"/>
              </a:ext>
            </a:extLst>
          </p:cNvPr>
          <p:cNvSpPr>
            <a:spLocks noGrp="1"/>
          </p:cNvSpPr>
          <p:nvPr>
            <p:ph sz="half" idx="2"/>
          </p:nvPr>
        </p:nvSpPr>
        <p:spPr>
          <a:xfrm>
            <a:off x="6400800" y="624111"/>
            <a:ext cx="5103811" cy="2898407"/>
          </a:xfrm>
        </p:spPr>
        <p:txBody>
          <a:bodyPr>
            <a:normAutofit fontScale="77500" lnSpcReduction="20000"/>
          </a:bodyPr>
          <a:lstStyle/>
          <a:p>
            <a:pPr algn="just">
              <a:lnSpc>
                <a:spcPct val="107000"/>
              </a:lnSpc>
              <a:spcAft>
                <a:spcPts val="800"/>
              </a:spcAft>
            </a:pPr>
            <a:r>
              <a:rPr lang="it-IT" sz="1800" b="1" kern="100" dirty="0">
                <a:effectLst/>
                <a:latin typeface="Verdana" panose="020B0604030504040204" pitchFamily="34" charset="0"/>
                <a:ea typeface="Calibri" panose="020F0502020204030204" pitchFamily="34" charset="0"/>
                <a:cs typeface="Times New Roman" panose="02020603050405020304" pitchFamily="18" charset="0"/>
              </a:rPr>
              <a:t>PROGETTO TARANTASIO - Il giornale dei ragazzi</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Il progetto è rivolto agli alunni di classe quinta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800" kern="100" dirty="0">
                <a:effectLst/>
                <a:latin typeface="Verdana" panose="020B0604030504040204" pitchFamily="34" charset="0"/>
                <a:ea typeface="Calibri" panose="020F0502020204030204" pitchFamily="34" charset="0"/>
                <a:cs typeface="Times New Roman" panose="02020603050405020304" pitchFamily="18" charset="0"/>
              </a:rPr>
              <a:t> </a:t>
            </a:r>
            <a:r>
              <a:rPr lang="it-IT" sz="1800" dirty="0">
                <a:effectLst/>
                <a:latin typeface="Verdana" panose="020B0604030504040204" pitchFamily="34" charset="0"/>
                <a:ea typeface="Calibri" panose="020F0502020204030204" pitchFamily="34" charset="0"/>
                <a:cs typeface="Times New Roman" panose="02020603050405020304" pitchFamily="18" charset="0"/>
              </a:rPr>
              <a:t>Tarantasio, inserto quindicinale del quotidiano “il Cittadino”, è uno strumento utile per i ragazzi con articoli dedicati all’attualità, giochi per allenare il cervello, racconti, vignette, tavole illustrate, fumetti, sondaggi, con un linguaggio adatto ai ragazzi con l’obiettivo di far crescere uno spirito critico sulle nuove generazioni e valorizzare la storia dei nostri territori</a:t>
            </a:r>
            <a:endParaRPr lang="it-IT" dirty="0"/>
          </a:p>
        </p:txBody>
      </p:sp>
      <p:sp>
        <p:nvSpPr>
          <p:cNvPr id="6" name="CasellaDiTesto 5">
            <a:extLst>
              <a:ext uri="{FF2B5EF4-FFF2-40B4-BE49-F238E27FC236}">
                <a16:creationId xmlns:a16="http://schemas.microsoft.com/office/drawing/2014/main" id="{0FFBEE38-63BE-8056-95F3-DD909863591D}"/>
              </a:ext>
            </a:extLst>
          </p:cNvPr>
          <p:cNvSpPr txBox="1"/>
          <p:nvPr/>
        </p:nvSpPr>
        <p:spPr>
          <a:xfrm>
            <a:off x="5590309" y="3657600"/>
            <a:ext cx="6334211" cy="2225546"/>
          </a:xfrm>
          <a:prstGeom prst="rect">
            <a:avLst/>
          </a:prstGeom>
          <a:noFill/>
        </p:spPr>
        <p:txBody>
          <a:bodyPr wrap="square">
            <a:spAutoFit/>
          </a:bodyPr>
          <a:lstStyle/>
          <a:p>
            <a:pPr algn="just">
              <a:lnSpc>
                <a:spcPct val="107000"/>
              </a:lnSpc>
              <a:spcAft>
                <a:spcPts val="800"/>
              </a:spcAft>
            </a:pPr>
            <a:endParaRPr lang="it-IT" sz="1800" kern="1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600" kern="100" dirty="0">
                <a:effectLst/>
                <a:latin typeface="Verdana" panose="020B0604030504040204" pitchFamily="34" charset="0"/>
                <a:ea typeface="Calibri" panose="020F0502020204030204" pitchFamily="34" charset="0"/>
                <a:cs typeface="Times New Roman" panose="02020603050405020304" pitchFamily="18" charset="0"/>
              </a:rPr>
              <a:t>Durante l’anno scolastico verranno organizzate visite alla biblioteca comunale.</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it-IT" sz="1600" b="1" kern="1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p>
            <a:r>
              <a:rPr lang="it-IT" sz="1600" dirty="0">
                <a:effectLst/>
                <a:latin typeface="Verdana" panose="020B0604030504040204" pitchFamily="34" charset="0"/>
                <a:ea typeface="Calibri" panose="020F0502020204030204" pitchFamily="34" charset="0"/>
                <a:cs typeface="Times New Roman" panose="02020603050405020304" pitchFamily="18" charset="0"/>
              </a:rPr>
              <a:t>Gli alunni parteciperanno inoltre all’accensione dell’ALBERO DI NATALE il 6 dicembre 2024 con preparazione addobbi e canto natalizio dei bambini</a:t>
            </a:r>
            <a:endParaRPr lang="it-IT" sz="1600" dirty="0"/>
          </a:p>
        </p:txBody>
      </p:sp>
    </p:spTree>
    <p:extLst>
      <p:ext uri="{BB962C8B-B14F-4D97-AF65-F5344CB8AC3E}">
        <p14:creationId xmlns:p14="http://schemas.microsoft.com/office/powerpoint/2010/main" val="114018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heel(1)">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heel(1)">
                                      <p:cBhvr>
                                        <p:cTn id="35" dur="20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heel(1)">
                                      <p:cBhvr>
                                        <p:cTn id="4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F5F73D-CAFC-5DEA-2F00-CC4CA8ED0046}"/>
              </a:ext>
            </a:extLst>
          </p:cNvPr>
          <p:cNvSpPr>
            <a:spLocks noGrp="1"/>
          </p:cNvSpPr>
          <p:nvPr>
            <p:ph type="title"/>
          </p:nvPr>
        </p:nvSpPr>
        <p:spPr/>
        <p:txBody>
          <a:bodyPr/>
          <a:lstStyle/>
          <a:p>
            <a:pPr algn="ctr"/>
            <a:r>
              <a:rPr lang="it-IT" b="1" dirty="0"/>
              <a:t>PROGETTO CORSO </a:t>
            </a:r>
            <a:r>
              <a:rPr lang="it-IT" b="1"/>
              <a:t>DI ITALIANO</a:t>
            </a:r>
            <a:br>
              <a:rPr lang="it-IT" b="1"/>
            </a:br>
            <a:r>
              <a:rPr lang="it-IT" b="1"/>
              <a:t> </a:t>
            </a:r>
            <a:r>
              <a:rPr lang="it-IT" b="1" dirty="0"/>
              <a:t>PER STRANIERI</a:t>
            </a:r>
          </a:p>
        </p:txBody>
      </p:sp>
      <p:sp>
        <p:nvSpPr>
          <p:cNvPr id="3" name="Segnaposto contenuto 2">
            <a:extLst>
              <a:ext uri="{FF2B5EF4-FFF2-40B4-BE49-F238E27FC236}">
                <a16:creationId xmlns:a16="http://schemas.microsoft.com/office/drawing/2014/main" id="{76DCFC98-E951-927A-1123-5E76537839D7}"/>
              </a:ext>
            </a:extLst>
          </p:cNvPr>
          <p:cNvSpPr>
            <a:spLocks noGrp="1"/>
          </p:cNvSpPr>
          <p:nvPr>
            <p:ph sz="half" idx="1"/>
          </p:nvPr>
        </p:nvSpPr>
        <p:spPr>
          <a:xfrm>
            <a:off x="2589212" y="2133600"/>
            <a:ext cx="7524944" cy="3777622"/>
          </a:xfrm>
        </p:spPr>
        <p:txBody>
          <a:bodyPr/>
          <a:lstStyle/>
          <a:p>
            <a:r>
              <a:rPr lang="it-IT" dirty="0"/>
              <a:t>In collaborazione con il Centro Provinciale per l’istruzione degli adulti di Lodi si intende organizzare il corso di Italiano per adulti presso il nostro comune con l’obiettivo di una maggiore integrazione sociale dei cittadini stranieri residenti.</a:t>
            </a:r>
          </a:p>
          <a:p>
            <a:r>
              <a:rPr lang="it-IT" dirty="0"/>
              <a:t>Al momento gli iscritti sono 19</a:t>
            </a:r>
          </a:p>
          <a:p>
            <a:endParaRPr lang="it-IT" dirty="0"/>
          </a:p>
        </p:txBody>
      </p:sp>
      <p:sp>
        <p:nvSpPr>
          <p:cNvPr id="4" name="Segnaposto contenuto 3">
            <a:extLst>
              <a:ext uri="{FF2B5EF4-FFF2-40B4-BE49-F238E27FC236}">
                <a16:creationId xmlns:a16="http://schemas.microsoft.com/office/drawing/2014/main" id="{590A14F9-9077-80D6-814B-3798DC01AA6B}"/>
              </a:ext>
            </a:extLst>
          </p:cNvPr>
          <p:cNvSpPr>
            <a:spLocks noGrp="1"/>
          </p:cNvSpPr>
          <p:nvPr>
            <p:ph sz="half" idx="2"/>
          </p:nvPr>
        </p:nvSpPr>
        <p:spPr>
          <a:xfrm>
            <a:off x="9188605" y="4622954"/>
            <a:ext cx="2316006" cy="1280890"/>
          </a:xfrm>
        </p:spPr>
        <p:txBody>
          <a:bodyPr/>
          <a:lstStyle/>
          <a:p>
            <a:endParaRPr lang="it-IT" dirty="0"/>
          </a:p>
          <a:p>
            <a:endParaRPr lang="it-IT" dirty="0"/>
          </a:p>
        </p:txBody>
      </p:sp>
    </p:spTree>
    <p:extLst>
      <p:ext uri="{BB962C8B-B14F-4D97-AF65-F5344CB8AC3E}">
        <p14:creationId xmlns:p14="http://schemas.microsoft.com/office/powerpoint/2010/main" val="9402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15CBDC-A88D-ACEF-86A9-C549285C873F}"/>
              </a:ext>
            </a:extLst>
          </p:cNvPr>
          <p:cNvSpPr>
            <a:spLocks noGrp="1"/>
          </p:cNvSpPr>
          <p:nvPr>
            <p:ph type="title"/>
          </p:nvPr>
        </p:nvSpPr>
        <p:spPr/>
        <p:txBody>
          <a:bodyPr>
            <a:normAutofit fontScale="90000"/>
          </a:bodyPr>
          <a:lstStyle/>
          <a:p>
            <a:r>
              <a:rPr lang="it-IT" sz="4400" b="1" kern="100" dirty="0">
                <a:latin typeface="Aptos" panose="020B0004020202020204" pitchFamily="34" charset="0"/>
                <a:ea typeface="Aptos" panose="020B0004020202020204" pitchFamily="34" charset="0"/>
                <a:cs typeface="Times New Roman" panose="02020603050405020304" pitchFamily="18" charset="0"/>
              </a:rPr>
              <a:t>In particolare, il Piano per il Diritto allo Studio 2024/2025 mira a:</a:t>
            </a:r>
            <a:br>
              <a:rPr lang="it-IT" sz="4400" kern="100" dirty="0">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6D9F3D0-A8F0-3F13-6467-84F303316036}"/>
              </a:ext>
            </a:extLst>
          </p:cNvPr>
          <p:cNvSpPr>
            <a:spLocks noGrp="1"/>
          </p:cNvSpPr>
          <p:nvPr>
            <p:ph idx="1"/>
          </p:nvPr>
        </p:nvSpPr>
        <p:spPr>
          <a:xfrm>
            <a:off x="747260" y="1815794"/>
            <a:ext cx="10628671" cy="4351339"/>
          </a:xfrm>
        </p:spPr>
        <p:txBody>
          <a:bodyPr>
            <a:normAutofit/>
          </a:bodyPr>
          <a:lstStyle/>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 garantire l’accesso all’istruzione obbligatoria , inclusi i servizi di assistenza per gli studenti con disabilità,</a:t>
            </a:r>
          </a:p>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 sostenere le famiglia tramite la fornitura di libri di testo per le scuole primarie e contributi per l’acquisto di materiale didattico; </a:t>
            </a:r>
          </a:p>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 promuovere e finanziare progetti di ampliamento dell’offerta formativa e didattica, con particolare attenzione a iniziative di alto valore educativo, sociale e culturale, </a:t>
            </a:r>
          </a:p>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 offrire la possibilità di ampliamento dell’offerta formativa e didattica;</a:t>
            </a:r>
          </a:p>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  migliorare la qualità e l'efficacia del sistema scolastico locale.</a:t>
            </a:r>
          </a:p>
          <a:p>
            <a:pPr algn="just">
              <a:lnSpc>
                <a:spcPct val="107000"/>
              </a:lnSpc>
              <a:spcAft>
                <a:spcPts val="800"/>
              </a:spcAft>
            </a:pPr>
            <a:r>
              <a:rPr lang="it-IT" kern="100" dirty="0">
                <a:latin typeface="Aptos" panose="020B0004020202020204" pitchFamily="34" charset="0"/>
                <a:ea typeface="Aptos" panose="020B0004020202020204" pitchFamily="34" charset="0"/>
                <a:cs typeface="Times New Roman" panose="02020603050405020304" pitchFamily="18" charset="0"/>
              </a:rPr>
              <a:t>In un’ottica di continuità e miglioramento, l’Amministrazione intende consolidare il ruolo della scuola come luogo di crescita personale, offrendo ai cittadini un sistema educativo inclusivo e di qualità.</a:t>
            </a:r>
          </a:p>
          <a:p>
            <a:endParaRPr lang="it-IT" dirty="0"/>
          </a:p>
        </p:txBody>
      </p:sp>
    </p:spTree>
    <p:extLst>
      <p:ext uri="{BB962C8B-B14F-4D97-AF65-F5344CB8AC3E}">
        <p14:creationId xmlns:p14="http://schemas.microsoft.com/office/powerpoint/2010/main" val="14741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47461F-77D6-4EAC-BEB2-284448C6B273}"/>
              </a:ext>
            </a:extLst>
          </p:cNvPr>
          <p:cNvSpPr>
            <a:spLocks noGrp="1"/>
          </p:cNvSpPr>
          <p:nvPr>
            <p:ph type="title"/>
          </p:nvPr>
        </p:nvSpPr>
        <p:spPr>
          <a:xfrm>
            <a:off x="356840" y="624110"/>
            <a:ext cx="4047892" cy="669431"/>
          </a:xfrm>
        </p:spPr>
        <p:txBody>
          <a:bodyPr>
            <a:normAutofit/>
          </a:bodyPr>
          <a:lstStyle/>
          <a:p>
            <a:r>
              <a:rPr lang="it-IT" sz="1600" b="1" dirty="0"/>
              <a:t>RINGRAZIAMENTI</a:t>
            </a:r>
            <a:br>
              <a:rPr lang="it-IT" dirty="0"/>
            </a:br>
            <a:endParaRPr lang="it-IT" sz="1600" dirty="0"/>
          </a:p>
        </p:txBody>
      </p:sp>
      <p:sp>
        <p:nvSpPr>
          <p:cNvPr id="3" name="Segnaposto contenuto 2">
            <a:extLst>
              <a:ext uri="{FF2B5EF4-FFF2-40B4-BE49-F238E27FC236}">
                <a16:creationId xmlns:a16="http://schemas.microsoft.com/office/drawing/2014/main" id="{691C0569-DC22-2753-F68C-0A17722D713D}"/>
              </a:ext>
            </a:extLst>
          </p:cNvPr>
          <p:cNvSpPr>
            <a:spLocks noGrp="1"/>
          </p:cNvSpPr>
          <p:nvPr>
            <p:ph sz="half" idx="1"/>
          </p:nvPr>
        </p:nvSpPr>
        <p:spPr>
          <a:xfrm rot="10800000" flipV="1">
            <a:off x="7223761" y="4906329"/>
            <a:ext cx="4800972" cy="1532206"/>
          </a:xfrm>
        </p:spPr>
        <p:txBody>
          <a:bodyPr>
            <a:normAutofit fontScale="77500" lnSpcReduction="20000"/>
          </a:bodyPr>
          <a:lstStyle/>
          <a:p>
            <a:r>
              <a:rPr lang="it-IT" b="1" i="0" dirty="0">
                <a:solidFill>
                  <a:srgbClr val="222222"/>
                </a:solidFill>
                <a:effectLst/>
                <a:latin typeface="nunitosans-regular"/>
              </a:rPr>
              <a:t>Grazie ai genitori del  “Comitati genitori” con i quali abbiamo intrapreso una fattiva e concreta collaborazione e vogliano continuare in questo percorso di vicendevole riconoscimento . L’azione amministrativa ha bisogno della partecipazione di tutti per fare le scelte giuste per le famiglie e per i bambini/ragazzi di cui siamo a servizio, e per la scuola che amiamo.</a:t>
            </a:r>
            <a:endParaRPr lang="it-IT" b="1" dirty="0"/>
          </a:p>
        </p:txBody>
      </p:sp>
      <p:sp>
        <p:nvSpPr>
          <p:cNvPr id="4" name="Segnaposto contenuto 3">
            <a:extLst>
              <a:ext uri="{FF2B5EF4-FFF2-40B4-BE49-F238E27FC236}">
                <a16:creationId xmlns:a16="http://schemas.microsoft.com/office/drawing/2014/main" id="{8F3EFEA2-0F68-FE91-4ACA-C90EA40D1247}"/>
              </a:ext>
            </a:extLst>
          </p:cNvPr>
          <p:cNvSpPr>
            <a:spLocks noGrp="1"/>
          </p:cNvSpPr>
          <p:nvPr>
            <p:ph sz="half" idx="2"/>
          </p:nvPr>
        </p:nvSpPr>
        <p:spPr>
          <a:xfrm>
            <a:off x="8281851" y="624110"/>
            <a:ext cx="3438352" cy="2446887"/>
          </a:xfrm>
        </p:spPr>
        <p:txBody>
          <a:bodyPr>
            <a:normAutofit fontScale="77500" lnSpcReduction="20000"/>
          </a:bodyPr>
          <a:lstStyle/>
          <a:p>
            <a:r>
              <a:rPr lang="it-IT" sz="1800" b="1" dirty="0"/>
              <a:t>Un sincero ringraziamento    al Dirigente Scolastico , ai suoi collaboratori, a tutto il corpo docente, agli assistenti educatori per la loro importante funzione educatrice decisivo per la formazione delle nuove generazioni e un grazie al Parroco Responsabile della Scuola dell’Infanzia   parrocchiale  e dell’Asilo Nido privato.</a:t>
            </a:r>
            <a:endParaRPr lang="it-IT" b="1" dirty="0"/>
          </a:p>
        </p:txBody>
      </p:sp>
      <p:sp>
        <p:nvSpPr>
          <p:cNvPr id="6" name="CasellaDiTesto 5">
            <a:extLst>
              <a:ext uri="{FF2B5EF4-FFF2-40B4-BE49-F238E27FC236}">
                <a16:creationId xmlns:a16="http://schemas.microsoft.com/office/drawing/2014/main" id="{3AE0AF54-D63A-B237-E704-27DECC471238}"/>
              </a:ext>
            </a:extLst>
          </p:cNvPr>
          <p:cNvSpPr txBox="1"/>
          <p:nvPr/>
        </p:nvSpPr>
        <p:spPr>
          <a:xfrm flipH="1">
            <a:off x="1397726" y="3429000"/>
            <a:ext cx="8242662" cy="1477328"/>
          </a:xfrm>
          <a:prstGeom prst="rect">
            <a:avLst/>
          </a:prstGeom>
          <a:noFill/>
        </p:spPr>
        <p:txBody>
          <a:bodyPr wrap="square">
            <a:spAutoFit/>
          </a:bodyPr>
          <a:lstStyle/>
          <a:p>
            <a:r>
              <a:rPr lang="it-IT" dirty="0"/>
              <a:t>Alle famiglie ed ai volontari comunali  che collaborano attivamente con la Scuola nei diversi progetti, ai collaboratori scolastici,(personale ATA),  al personale amministrativo, al personale della mensa scolastica ed a tutti coloro che con impegno quotidiano forniscono un’attività di supporto e di collaborazione.</a:t>
            </a:r>
          </a:p>
        </p:txBody>
      </p:sp>
      <p:sp>
        <p:nvSpPr>
          <p:cNvPr id="7" name="CasellaDiTesto 6">
            <a:extLst>
              <a:ext uri="{FF2B5EF4-FFF2-40B4-BE49-F238E27FC236}">
                <a16:creationId xmlns:a16="http://schemas.microsoft.com/office/drawing/2014/main" id="{8A2A6647-3F2E-EB68-A0D6-18C728E37110}"/>
              </a:ext>
            </a:extLst>
          </p:cNvPr>
          <p:cNvSpPr txBox="1"/>
          <p:nvPr/>
        </p:nvSpPr>
        <p:spPr>
          <a:xfrm>
            <a:off x="167267" y="5264331"/>
            <a:ext cx="5802460" cy="1200329"/>
          </a:xfrm>
          <a:prstGeom prst="rect">
            <a:avLst/>
          </a:prstGeom>
          <a:noFill/>
        </p:spPr>
        <p:txBody>
          <a:bodyPr wrap="square" rtlCol="0">
            <a:spAutoFit/>
          </a:bodyPr>
          <a:lstStyle/>
          <a:p>
            <a:r>
              <a:rPr lang="it-IT" dirty="0"/>
              <a:t>Un grazie sincero a tutti i Consiglieri comunali che hanno portato il loro sostegno in varie occasioni e al comando di Polizia Locale Unione Nord Lodigiano</a:t>
            </a:r>
          </a:p>
        </p:txBody>
      </p:sp>
      <p:sp>
        <p:nvSpPr>
          <p:cNvPr id="8" name="CasellaDiTesto 7">
            <a:extLst>
              <a:ext uri="{FF2B5EF4-FFF2-40B4-BE49-F238E27FC236}">
                <a16:creationId xmlns:a16="http://schemas.microsoft.com/office/drawing/2014/main" id="{FA97A895-CFC6-734C-FB5A-8750F0B28A64}"/>
              </a:ext>
            </a:extLst>
          </p:cNvPr>
          <p:cNvSpPr txBox="1"/>
          <p:nvPr/>
        </p:nvSpPr>
        <p:spPr>
          <a:xfrm>
            <a:off x="862149" y="1071154"/>
            <a:ext cx="7184571" cy="2031325"/>
          </a:xfrm>
          <a:prstGeom prst="rect">
            <a:avLst/>
          </a:prstGeom>
          <a:noFill/>
        </p:spPr>
        <p:txBody>
          <a:bodyPr wrap="square" rtlCol="0">
            <a:spAutoFit/>
          </a:bodyPr>
          <a:lstStyle/>
          <a:p>
            <a:r>
              <a:rPr lang="it-IT" dirty="0"/>
              <a:t>Le risorse finanziarie del piano devono essere affiancate dalle risorse umane altrimenti il piano non potrebbe raggiungere il suo obiettivo finale: impegno, dedizione e attenzione che ogni giorno i dipendenti comunali mettono in campo per i nostri residenti . A loro il nostro grazie più sincero e in particolare, per questo piano, alla Responsabile di procedimento servizio istruzione</a:t>
            </a:r>
          </a:p>
        </p:txBody>
      </p:sp>
    </p:spTree>
    <p:extLst>
      <p:ext uri="{BB962C8B-B14F-4D97-AF65-F5344CB8AC3E}">
        <p14:creationId xmlns:p14="http://schemas.microsoft.com/office/powerpoint/2010/main" val="68360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 mela, frutto, calligrafia&#10;&#10;Descrizione generata automaticamente">
            <a:extLst>
              <a:ext uri="{FF2B5EF4-FFF2-40B4-BE49-F238E27FC236}">
                <a16:creationId xmlns:a16="http://schemas.microsoft.com/office/drawing/2014/main" id="{DF9A2574-3FE2-36B8-80A3-BE7BC602C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891" y="554183"/>
            <a:ext cx="6062274" cy="4008581"/>
          </a:xfrm>
          <a:prstGeom prst="rect">
            <a:avLst/>
          </a:prstGeom>
          <a:ln>
            <a:noFill/>
          </a:ln>
          <a:effectLst>
            <a:outerShdw blurRad="190500" algn="tl" rotWithShape="0">
              <a:srgbClr val="000000">
                <a:alpha val="70000"/>
              </a:srgbClr>
            </a:outerShdw>
          </a:effectLst>
        </p:spPr>
      </p:pic>
      <p:sp>
        <p:nvSpPr>
          <p:cNvPr id="10" name="CasellaDiTesto 9">
            <a:extLst>
              <a:ext uri="{FF2B5EF4-FFF2-40B4-BE49-F238E27FC236}">
                <a16:creationId xmlns:a16="http://schemas.microsoft.com/office/drawing/2014/main" id="{4EFABD4D-652C-E352-A5F3-300C19014565}"/>
              </a:ext>
            </a:extLst>
          </p:cNvPr>
          <p:cNvSpPr txBox="1"/>
          <p:nvPr/>
        </p:nvSpPr>
        <p:spPr>
          <a:xfrm>
            <a:off x="7102764" y="812800"/>
            <a:ext cx="4507345" cy="5016758"/>
          </a:xfrm>
          <a:prstGeom prst="rect">
            <a:avLst/>
          </a:prstGeom>
          <a:noFill/>
        </p:spPr>
        <p:txBody>
          <a:bodyPr wrap="square" rtlCol="0">
            <a:spAutoFit/>
          </a:bodyPr>
          <a:lstStyle/>
          <a:p>
            <a:r>
              <a:rPr lang="it-IT" sz="2000" dirty="0"/>
              <a:t>Alla fine del Consiglio comunale saranno premiati gli alunni che hanno superato l’esame di stato conclusivo del primo ciclo di </a:t>
            </a:r>
            <a:r>
              <a:rPr lang="it-IT" sz="2000"/>
              <a:t>istruzione anno 2024 </a:t>
            </a:r>
            <a:r>
              <a:rPr lang="it-IT" sz="2000" dirty="0"/>
              <a:t>riportando questa valutazione.:</a:t>
            </a:r>
          </a:p>
          <a:p>
            <a:endParaRPr lang="it-IT" sz="2000" dirty="0"/>
          </a:p>
          <a:p>
            <a:r>
              <a:rPr lang="it-IT" sz="2000" dirty="0"/>
              <a:t>MONFREDA ALESSANDRA 9/10 </a:t>
            </a:r>
          </a:p>
          <a:p>
            <a:r>
              <a:rPr lang="it-IT" sz="2000" dirty="0"/>
              <a:t>TOMASICCHIO ASIA IOLANDA 9/10</a:t>
            </a:r>
          </a:p>
          <a:p>
            <a:r>
              <a:rPr lang="it-IT" sz="2000" dirty="0"/>
              <a:t>AMATO MATTEO 9/10</a:t>
            </a:r>
          </a:p>
          <a:p>
            <a:r>
              <a:rPr lang="it-IT" sz="2000" dirty="0"/>
              <a:t>PICCOLI EROS VINICIO 9/10</a:t>
            </a:r>
          </a:p>
          <a:p>
            <a:r>
              <a:rPr lang="it-IT" sz="2000" dirty="0"/>
              <a:t>MAFFONI GLENDA 9/10</a:t>
            </a:r>
          </a:p>
          <a:p>
            <a:r>
              <a:rPr lang="it-IT" sz="2000" dirty="0"/>
              <a:t>NITA IOANA RAFFAELLA 10/10</a:t>
            </a:r>
          </a:p>
          <a:p>
            <a:r>
              <a:rPr lang="it-IT" sz="2000" dirty="0"/>
              <a:t>LISCI NICOLO’ 10/10</a:t>
            </a:r>
          </a:p>
          <a:p>
            <a:endParaRPr lang="it-IT" sz="2000" dirty="0"/>
          </a:p>
          <a:p>
            <a:r>
              <a:rPr lang="it-IT" sz="2000" dirty="0"/>
              <a:t>Complimenti vivissimi!</a:t>
            </a:r>
          </a:p>
        </p:txBody>
      </p:sp>
    </p:spTree>
    <p:extLst>
      <p:ext uri="{BB962C8B-B14F-4D97-AF65-F5344CB8AC3E}">
        <p14:creationId xmlns:p14="http://schemas.microsoft.com/office/powerpoint/2010/main" val="367288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6142CA-1F5F-0BE4-6DEB-9D0BA5E8C702}"/>
              </a:ext>
            </a:extLst>
          </p:cNvPr>
          <p:cNvSpPr>
            <a:spLocks noGrp="1"/>
          </p:cNvSpPr>
          <p:nvPr>
            <p:ph type="title"/>
          </p:nvPr>
        </p:nvSpPr>
        <p:spPr/>
        <p:txBody>
          <a:bodyPr>
            <a:normAutofit fontScale="90000"/>
          </a:bodyPr>
          <a:lstStyle/>
          <a:p>
            <a:r>
              <a:rPr lang="it-IT" sz="4400" dirty="0"/>
              <a:t>SISTEMA SCOLASTICO COMUNALE</a:t>
            </a:r>
            <a:br>
              <a:rPr lang="it-IT" sz="4400" dirty="0"/>
            </a:br>
            <a:endParaRPr lang="it-IT" dirty="0"/>
          </a:p>
        </p:txBody>
      </p:sp>
      <p:sp>
        <p:nvSpPr>
          <p:cNvPr id="3" name="Segnaposto contenuto 2">
            <a:extLst>
              <a:ext uri="{FF2B5EF4-FFF2-40B4-BE49-F238E27FC236}">
                <a16:creationId xmlns:a16="http://schemas.microsoft.com/office/drawing/2014/main" id="{ADA0FC42-1CB2-9809-91DA-53C651A3A890}"/>
              </a:ext>
            </a:extLst>
          </p:cNvPr>
          <p:cNvSpPr>
            <a:spLocks noGrp="1"/>
          </p:cNvSpPr>
          <p:nvPr>
            <p:ph idx="1"/>
          </p:nvPr>
        </p:nvSpPr>
        <p:spPr>
          <a:solidFill>
            <a:srgbClr val="00B0F0"/>
          </a:solidFill>
        </p:spPr>
        <p:txBody>
          <a:bodyPr>
            <a:normAutofit fontScale="92500" lnSpcReduction="10000"/>
          </a:bodyPr>
          <a:lstStyle/>
          <a:p>
            <a:pPr lvl="0"/>
            <a:endParaRPr lang="it-IT" sz="2800" dirty="0"/>
          </a:p>
          <a:p>
            <a:r>
              <a:rPr lang="it-IT" sz="2800" dirty="0"/>
              <a:t>ISTITUTO COMPRENSIVO " A.GRAMSCI" MULAZZANO </a:t>
            </a:r>
          </a:p>
          <a:p>
            <a:r>
              <a:rPr lang="it-IT" sz="2800" dirty="0"/>
              <a:t>SCUOLA PRIMARIA "F.G. MARMONT DU HAUT CAMPS</a:t>
            </a:r>
          </a:p>
          <a:p>
            <a:r>
              <a:rPr lang="it-IT" sz="2800" dirty="0"/>
              <a:t>SCUOLA  SECONDARIA DI PRIMO GRADO</a:t>
            </a:r>
          </a:p>
          <a:p>
            <a:pPr lvl="0"/>
            <a:endParaRPr lang="it-IT" sz="2800" dirty="0"/>
          </a:p>
          <a:p>
            <a:r>
              <a:rPr lang="it-IT" sz="6600" dirty="0"/>
              <a:t> </a:t>
            </a:r>
            <a:r>
              <a:rPr lang="it-IT" sz="2800" dirty="0"/>
              <a:t>PARROCCHIA DI CERVIGNANO D'ADDA  -SCUOLA PER L'INFANZIA- ASILO NIDO</a:t>
            </a:r>
          </a:p>
          <a:p>
            <a:endParaRPr lang="it-IT" sz="2800" dirty="0"/>
          </a:p>
          <a:p>
            <a:pPr lvl="0"/>
            <a:endParaRPr lang="it-IT" dirty="0"/>
          </a:p>
          <a:p>
            <a:endParaRPr lang="it-IT" dirty="0"/>
          </a:p>
        </p:txBody>
      </p:sp>
    </p:spTree>
    <p:extLst>
      <p:ext uri="{BB962C8B-B14F-4D97-AF65-F5344CB8AC3E}">
        <p14:creationId xmlns:p14="http://schemas.microsoft.com/office/powerpoint/2010/main" val="378323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CD12EA-A806-3AED-4395-1806233929AF}"/>
              </a:ext>
            </a:extLst>
          </p:cNvPr>
          <p:cNvSpPr>
            <a:spLocks noGrp="1"/>
          </p:cNvSpPr>
          <p:nvPr>
            <p:ph type="title"/>
          </p:nvPr>
        </p:nvSpPr>
        <p:spPr>
          <a:xfrm>
            <a:off x="942705" y="304800"/>
            <a:ext cx="10515600" cy="775855"/>
          </a:xfrm>
        </p:spPr>
        <p:txBody>
          <a:bodyPr>
            <a:normAutofit fontScale="90000"/>
          </a:bodyPr>
          <a:lstStyle/>
          <a:p>
            <a:pPr>
              <a:lnSpc>
                <a:spcPct val="107000"/>
              </a:lnSpc>
              <a:spcAft>
                <a:spcPts val="800"/>
              </a:spcAft>
            </a:pPr>
            <a:r>
              <a:rPr lang="it-IT" sz="4400" kern="100" dirty="0">
                <a:latin typeface="Verdana" panose="020B0604030504040204" pitchFamily="34" charset="0"/>
                <a:ea typeface="Times New Roman" panose="02020603050405020304" pitchFamily="18" charset="0"/>
                <a:cs typeface="Arial" panose="020B0604020202020204" pitchFamily="34" charset="0"/>
              </a:rPr>
              <a:t>Iscritti anno scolastico 2024/2025 </a:t>
            </a:r>
            <a:br>
              <a:rPr lang="it-IT" sz="4400" kern="100" dirty="0">
                <a:latin typeface="Aptos" panose="020B0004020202020204" pitchFamily="34" charset="0"/>
                <a:ea typeface="Aptos" panose="020B0004020202020204" pitchFamily="34" charset="0"/>
                <a:cs typeface="Times New Roman" panose="02020603050405020304" pitchFamily="18" charset="0"/>
              </a:rPr>
            </a:br>
            <a:r>
              <a:rPr lang="it-IT" sz="4400" kern="100" dirty="0">
                <a:latin typeface="Verdana" panose="020B0604030504040204" pitchFamily="34" charset="0"/>
                <a:ea typeface="Times New Roman" panose="02020603050405020304" pitchFamily="18" charset="0"/>
                <a:cs typeface="Arial" panose="020B0604020202020204" pitchFamily="34" charset="0"/>
              </a:rPr>
              <a:t> </a:t>
            </a:r>
            <a:br>
              <a:rPr lang="it-IT" sz="4400" kern="100" dirty="0">
                <a:latin typeface="Aptos" panose="020B0004020202020204" pitchFamily="34" charset="0"/>
                <a:ea typeface="Aptos" panose="020B0004020202020204" pitchFamily="34" charset="0"/>
                <a:cs typeface="Times New Roman" panose="02020603050405020304" pitchFamily="18" charset="0"/>
              </a:rPr>
            </a:br>
            <a:endParaRPr lang="it-IT" dirty="0"/>
          </a:p>
        </p:txBody>
      </p:sp>
      <p:sp>
        <p:nvSpPr>
          <p:cNvPr id="11" name="Segnaposto contenuto 10">
            <a:extLst>
              <a:ext uri="{FF2B5EF4-FFF2-40B4-BE49-F238E27FC236}">
                <a16:creationId xmlns:a16="http://schemas.microsoft.com/office/drawing/2014/main" id="{70CFE7E7-4CF1-99CC-79D6-9EFBC6D89A42}"/>
              </a:ext>
            </a:extLst>
          </p:cNvPr>
          <p:cNvSpPr>
            <a:spLocks noGrp="1"/>
          </p:cNvSpPr>
          <p:nvPr>
            <p:ph idx="1"/>
          </p:nvPr>
        </p:nvSpPr>
        <p:spPr>
          <a:xfrm>
            <a:off x="323273" y="1366982"/>
            <a:ext cx="11453091" cy="4987636"/>
          </a:xfrm>
        </p:spPr>
        <p:txBody>
          <a:bodyPr/>
          <a:lstStyle/>
          <a:p>
            <a:endParaRPr lang="it-IT" dirty="0"/>
          </a:p>
          <a:p>
            <a:endParaRPr lang="it-IT" dirty="0"/>
          </a:p>
        </p:txBody>
      </p:sp>
      <p:graphicFrame>
        <p:nvGraphicFramePr>
          <p:cNvPr id="12" name="Oggetto 11">
            <a:extLst>
              <a:ext uri="{FF2B5EF4-FFF2-40B4-BE49-F238E27FC236}">
                <a16:creationId xmlns:a16="http://schemas.microsoft.com/office/drawing/2014/main" id="{D79C12E2-211A-C80B-760E-1BD11D8D48EF}"/>
              </a:ext>
            </a:extLst>
          </p:cNvPr>
          <p:cNvGraphicFramePr>
            <a:graphicFrameLocks noChangeAspect="1"/>
          </p:cNvGraphicFramePr>
          <p:nvPr>
            <p:extLst>
              <p:ext uri="{D42A27DB-BD31-4B8C-83A1-F6EECF244321}">
                <p14:modId xmlns:p14="http://schemas.microsoft.com/office/powerpoint/2010/main" val="1904000464"/>
              </p:ext>
            </p:extLst>
          </p:nvPr>
        </p:nvGraphicFramePr>
        <p:xfrm>
          <a:off x="268288" y="1606550"/>
          <a:ext cx="11655425" cy="2697163"/>
        </p:xfrm>
        <a:graphic>
          <a:graphicData uri="http://schemas.openxmlformats.org/presentationml/2006/ole">
            <mc:AlternateContent xmlns:mc="http://schemas.openxmlformats.org/markup-compatibility/2006">
              <mc:Choice xmlns:v="urn:schemas-microsoft-com:vml" Requires="v">
                <p:oleObj name="Document" r:id="rId3" imgW="7051651" imgH="1893854" progId="Word.Document.12">
                  <p:embed/>
                </p:oleObj>
              </mc:Choice>
              <mc:Fallback>
                <p:oleObj name="Document" r:id="rId3" imgW="7051651" imgH="1893854" progId="Word.Document.12">
                  <p:embed/>
                  <p:pic>
                    <p:nvPicPr>
                      <p:cNvPr id="12" name="Oggetto 11">
                        <a:extLst>
                          <a:ext uri="{FF2B5EF4-FFF2-40B4-BE49-F238E27FC236}">
                            <a16:creationId xmlns:a16="http://schemas.microsoft.com/office/drawing/2014/main" id="{D79C12E2-211A-C80B-760E-1BD11D8D48EF}"/>
                          </a:ext>
                        </a:extLst>
                      </p:cNvPr>
                      <p:cNvPicPr/>
                      <p:nvPr/>
                    </p:nvPicPr>
                    <p:blipFill>
                      <a:blip r:embed="rId4"/>
                      <a:stretch>
                        <a:fillRect/>
                      </a:stretch>
                    </p:blipFill>
                    <p:spPr>
                      <a:xfrm>
                        <a:off x="268288" y="1606550"/>
                        <a:ext cx="11655425" cy="2697163"/>
                      </a:xfrm>
                      <a:prstGeom prst="rect">
                        <a:avLst/>
                      </a:prstGeom>
                    </p:spPr>
                  </p:pic>
                </p:oleObj>
              </mc:Fallback>
            </mc:AlternateContent>
          </a:graphicData>
        </a:graphic>
      </p:graphicFrame>
    </p:spTree>
    <p:extLst>
      <p:ext uri="{BB962C8B-B14F-4D97-AF65-F5344CB8AC3E}">
        <p14:creationId xmlns:p14="http://schemas.microsoft.com/office/powerpoint/2010/main" val="8225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0CF27E-9BD5-6E8A-E68B-882F95BFAA1A}"/>
              </a:ext>
            </a:extLst>
          </p:cNvPr>
          <p:cNvSpPr>
            <a:spLocks noGrp="1"/>
          </p:cNvSpPr>
          <p:nvPr>
            <p:ph type="title"/>
          </p:nvPr>
        </p:nvSpPr>
        <p:spPr>
          <a:xfrm>
            <a:off x="471949" y="88499"/>
            <a:ext cx="4935795" cy="2674375"/>
          </a:xfrm>
        </p:spPr>
        <p:txBody>
          <a:bodyPr vert="horz" lIns="91440" tIns="45720" rIns="91440" bIns="45720" rtlCol="0" anchor="b">
            <a:normAutofit/>
          </a:bodyPr>
          <a:lstStyle/>
          <a:p>
            <a:r>
              <a:rPr lang="en-US" sz="2600" b="1" i="1" dirty="0">
                <a:solidFill>
                  <a:schemeClr val="bg1"/>
                </a:solidFill>
              </a:rPr>
              <a:t>e</a:t>
            </a:r>
            <a:r>
              <a:rPr lang="it-IT" sz="1800" b="1" kern="100" dirty="0">
                <a:latin typeface="Verdana" panose="020B0604030504040204" pitchFamily="34" charset="0"/>
                <a:ea typeface="Times New Roman" panose="02020603050405020304" pitchFamily="18" charset="0"/>
                <a:cs typeface="Arial" panose="020B0604020202020204" pitchFamily="34" charset="0"/>
              </a:rPr>
              <a:t>Interventi economici per l’arricchimento dell’offerta formativa e il funzionamento delle scuole</a:t>
            </a:r>
            <a:br>
              <a:rPr lang="it-IT" sz="1800" kern="100" dirty="0">
                <a:latin typeface="Aptos" panose="020B0004020202020204" pitchFamily="34" charset="0"/>
                <a:ea typeface="Aptos" panose="020B0004020202020204" pitchFamily="34" charset="0"/>
                <a:cs typeface="Times New Roman" panose="02020603050405020304" pitchFamily="18" charset="0"/>
              </a:rPr>
            </a:br>
            <a:r>
              <a:rPr lang="en-US" sz="2600" b="1" i="1" dirty="0">
                <a:solidFill>
                  <a:schemeClr val="bg1"/>
                </a:solidFill>
              </a:rPr>
              <a:t> il</a:t>
            </a:r>
            <a:br>
              <a:rPr lang="en-US" sz="2600" b="1" i="1" dirty="0">
                <a:solidFill>
                  <a:schemeClr val="bg1"/>
                </a:solidFill>
              </a:rPr>
            </a:br>
            <a:r>
              <a:rPr lang="it-IT" sz="1800" dirty="0">
                <a:latin typeface="Verdana" panose="020B0604030504040204" pitchFamily="34" charset="0"/>
                <a:ea typeface="Times New Roman" panose="02020603050405020304" pitchFamily="18" charset="0"/>
                <a:cs typeface="Arial" panose="020B0604020202020204" pitchFamily="34" charset="0"/>
              </a:rPr>
              <a:t>previsione di spesa a carico dell’Amministrazione Comunale per l’anno scolastico 2024/2025 </a:t>
            </a:r>
            <a:endParaRPr lang="en-US" sz="2600" b="1" i="1" dirty="0">
              <a:solidFill>
                <a:schemeClr val="bg1"/>
              </a:solidFill>
            </a:endParaRPr>
          </a:p>
        </p:txBody>
      </p:sp>
      <p:sp>
        <p:nvSpPr>
          <p:cNvPr id="16" name="Segnaposto testo 15">
            <a:extLst>
              <a:ext uri="{FF2B5EF4-FFF2-40B4-BE49-F238E27FC236}">
                <a16:creationId xmlns:a16="http://schemas.microsoft.com/office/drawing/2014/main" id="{461206B4-DB17-5B96-3D0C-14A68072777C}"/>
              </a:ext>
            </a:extLst>
          </p:cNvPr>
          <p:cNvSpPr>
            <a:spLocks noGrp="1"/>
          </p:cNvSpPr>
          <p:nvPr>
            <p:ph sz="half" idx="1"/>
          </p:nvPr>
        </p:nvSpPr>
        <p:spPr>
          <a:xfrm>
            <a:off x="255647" y="265479"/>
            <a:ext cx="5764161" cy="6504039"/>
          </a:xfrm>
        </p:spPr>
        <p:txBody>
          <a:bodyPr vert="horz" lIns="91440" tIns="45720" rIns="91440" bIns="45720" rtlCol="0" anchor="ctr">
            <a:normAutofit/>
          </a:bodyPr>
          <a:lstStyle/>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endParaRPr lang="it-IT" b="1" kern="100" dirty="0">
              <a:latin typeface="Verdana" panose="020B0604030504040204" pitchFamily="34" charset="0"/>
              <a:ea typeface="Aptos" panose="020B0004020202020204" pitchFamily="34" charset="0"/>
              <a:cs typeface="Arial" panose="020B0604020202020204" pitchFamily="34" charset="0"/>
            </a:endParaRPr>
          </a:p>
          <a:p>
            <a:pPr algn="just">
              <a:lnSpc>
                <a:spcPct val="107000"/>
              </a:lnSpc>
              <a:spcAft>
                <a:spcPts val="800"/>
              </a:spcAft>
            </a:pPr>
            <a:r>
              <a:rPr lang="it-IT" b="1" kern="100" dirty="0">
                <a:latin typeface="Verdana" panose="020B0604030504040204" pitchFamily="34" charset="0"/>
                <a:ea typeface="Aptos" panose="020B0004020202020204" pitchFamily="34" charset="0"/>
                <a:cs typeface="Arial" panose="020B0604020202020204" pitchFamily="34" charset="0"/>
              </a:rPr>
              <a:t>ASILO NIDO</a:t>
            </a:r>
            <a:endParaRPr lang="it-IT"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8" name="Segnaposto contenuto 17">
            <a:extLst>
              <a:ext uri="{FF2B5EF4-FFF2-40B4-BE49-F238E27FC236}">
                <a16:creationId xmlns:a16="http://schemas.microsoft.com/office/drawing/2014/main" id="{4F0F58D3-9CE2-6AAB-1825-0BE38E7C1213}"/>
              </a:ext>
            </a:extLst>
          </p:cNvPr>
          <p:cNvSpPr>
            <a:spLocks noGrp="1"/>
          </p:cNvSpPr>
          <p:nvPr>
            <p:ph sz="half" idx="2"/>
          </p:nvPr>
        </p:nvSpPr>
        <p:spPr>
          <a:xfrm flipH="1" flipV="1">
            <a:off x="5545396" y="6176965"/>
            <a:ext cx="626805" cy="681035"/>
          </a:xfrm>
        </p:spPr>
        <p:txBody>
          <a:bodyPr/>
          <a:lstStyle/>
          <a:p>
            <a:endParaRPr lang="it-IT" dirty="0"/>
          </a:p>
        </p:txBody>
      </p:sp>
      <p:graphicFrame>
        <p:nvGraphicFramePr>
          <p:cNvPr id="7" name="Tabella 6">
            <a:extLst>
              <a:ext uri="{FF2B5EF4-FFF2-40B4-BE49-F238E27FC236}">
                <a16:creationId xmlns:a16="http://schemas.microsoft.com/office/drawing/2014/main" id="{FDD2FF37-29D4-C67E-B904-F84D45DAF6DB}"/>
              </a:ext>
            </a:extLst>
          </p:cNvPr>
          <p:cNvGraphicFramePr>
            <a:graphicFrameLocks noGrp="1"/>
          </p:cNvGraphicFramePr>
          <p:nvPr>
            <p:extLst>
              <p:ext uri="{D42A27DB-BD31-4B8C-83A1-F6EECF244321}">
                <p14:modId xmlns:p14="http://schemas.microsoft.com/office/powerpoint/2010/main" val="399765503"/>
              </p:ext>
            </p:extLst>
          </p:nvPr>
        </p:nvGraphicFramePr>
        <p:xfrm>
          <a:off x="5545401" y="88499"/>
          <a:ext cx="6272980" cy="5201265"/>
        </p:xfrm>
        <a:graphic>
          <a:graphicData uri="http://schemas.openxmlformats.org/drawingml/2006/table">
            <a:tbl>
              <a:tblPr firstRow="1" firstCol="1" bandRow="1">
                <a:tableStyleId>{5C22544A-7EE6-4342-B048-85BDC9FD1C3A}</a:tableStyleId>
              </a:tblPr>
              <a:tblGrid>
                <a:gridCol w="2444155">
                  <a:extLst>
                    <a:ext uri="{9D8B030D-6E8A-4147-A177-3AD203B41FA5}">
                      <a16:colId xmlns:a16="http://schemas.microsoft.com/office/drawing/2014/main" val="2648647733"/>
                    </a:ext>
                  </a:extLst>
                </a:gridCol>
                <a:gridCol w="3828825">
                  <a:extLst>
                    <a:ext uri="{9D8B030D-6E8A-4147-A177-3AD203B41FA5}">
                      <a16:colId xmlns:a16="http://schemas.microsoft.com/office/drawing/2014/main" val="2839062965"/>
                    </a:ext>
                  </a:extLst>
                </a:gridCol>
              </a:tblGrid>
              <a:tr h="1027049">
                <a:tc>
                  <a:txBody>
                    <a:bodyPr/>
                    <a:lstStyle/>
                    <a:p>
                      <a:pPr algn="ctr">
                        <a:lnSpc>
                          <a:spcPct val="107000"/>
                        </a:lnSpc>
                        <a:spcAft>
                          <a:spcPts val="800"/>
                        </a:spcAft>
                      </a:pPr>
                      <a:r>
                        <a:rPr lang="it-IT" sz="2300" b="1" kern="0">
                          <a:effectLst/>
                        </a:rPr>
                        <a:t>Spese</a:t>
                      </a:r>
                      <a:endParaRPr lang="it-IT" sz="2300" b="1" kern="10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nchor="ctr"/>
                </a:tc>
                <a:tc>
                  <a:txBody>
                    <a:bodyPr/>
                    <a:lstStyle/>
                    <a:p>
                      <a:pPr algn="ctr">
                        <a:lnSpc>
                          <a:spcPct val="107000"/>
                        </a:lnSpc>
                        <a:spcAft>
                          <a:spcPts val="800"/>
                        </a:spcAft>
                      </a:pPr>
                      <a:r>
                        <a:rPr lang="it-IT" sz="2300" b="1" kern="0">
                          <a:effectLst/>
                        </a:rPr>
                        <a:t>Previsione A.S. 2024/2025</a:t>
                      </a:r>
                      <a:endParaRPr lang="it-IT" sz="2300" b="1" kern="10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nchor="ctr"/>
                </a:tc>
                <a:extLst>
                  <a:ext uri="{0D108BD9-81ED-4DB2-BD59-A6C34878D82A}">
                    <a16:rowId xmlns:a16="http://schemas.microsoft.com/office/drawing/2014/main" val="3540518748"/>
                  </a:ext>
                </a:extLst>
              </a:tr>
              <a:tr h="1549496">
                <a:tc>
                  <a:txBody>
                    <a:bodyPr/>
                    <a:lstStyle/>
                    <a:p>
                      <a:pPr algn="ctr">
                        <a:lnSpc>
                          <a:spcPct val="107000"/>
                        </a:lnSpc>
                        <a:spcAft>
                          <a:spcPts val="800"/>
                        </a:spcAft>
                      </a:pPr>
                      <a:r>
                        <a:rPr lang="it-IT" sz="2300" b="1" kern="1200" dirty="0">
                          <a:solidFill>
                            <a:schemeClr val="lt1"/>
                          </a:solidFill>
                          <a:effectLst/>
                          <a:latin typeface="+mn-lt"/>
                          <a:ea typeface="+mn-ea"/>
                          <a:cs typeface="+mn-cs"/>
                        </a:rPr>
                        <a:t>Contributo di gestione come da convenzione</a:t>
                      </a:r>
                      <a:endParaRPr lang="it-IT" sz="2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nchor="ctr"/>
                </a:tc>
                <a:tc>
                  <a:txBody>
                    <a:bodyPr/>
                    <a:lstStyle/>
                    <a:p>
                      <a:pPr>
                        <a:lnSpc>
                          <a:spcPct val="107000"/>
                        </a:lnSpc>
                        <a:spcAft>
                          <a:spcPts val="800"/>
                        </a:spcAft>
                      </a:pPr>
                      <a:r>
                        <a:rPr lang="it-IT" sz="2300" b="1" kern="100">
                          <a:solidFill>
                            <a:srgbClr val="000000"/>
                          </a:solidFill>
                          <a:effectLst/>
                          <a:latin typeface="Tahoma" panose="020B0604030504040204" pitchFamily="34" charset="0"/>
                          <a:ea typeface="Aptos" panose="020B0004020202020204" pitchFamily="34" charset="0"/>
                          <a:cs typeface="Times New Roman" panose="02020603050405020304" pitchFamily="18" charset="0"/>
                        </a:rPr>
                        <a:t>                € 22.200,00 </a:t>
                      </a:r>
                      <a:endParaRPr lang="it-IT" sz="2300" b="1" kern="10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tc>
                <a:extLst>
                  <a:ext uri="{0D108BD9-81ED-4DB2-BD59-A6C34878D82A}">
                    <a16:rowId xmlns:a16="http://schemas.microsoft.com/office/drawing/2014/main" val="2718016992"/>
                  </a:ext>
                </a:extLst>
              </a:tr>
              <a:tr h="835084">
                <a:tc>
                  <a:txBody>
                    <a:bodyPr/>
                    <a:lstStyle/>
                    <a:p>
                      <a:pPr algn="ctr">
                        <a:lnSpc>
                          <a:spcPct val="107000"/>
                        </a:lnSpc>
                        <a:spcAft>
                          <a:spcPts val="800"/>
                        </a:spcAft>
                      </a:pPr>
                      <a:r>
                        <a:rPr lang="it-IT" sz="1900" kern="100">
                          <a:effectLst/>
                          <a:latin typeface="Verdana" panose="020B0604030504040204" pitchFamily="34" charset="0"/>
                          <a:ea typeface="Times New Roman" panose="02020603050405020304" pitchFamily="18" charset="0"/>
                          <a:cs typeface="Arial" panose="020B0604020202020204" pitchFamily="34" charset="0"/>
                        </a:rPr>
                        <a:t>Contributo Nido Fondo Miur *</a:t>
                      </a:r>
                      <a:endParaRPr lang="it-IT" sz="1900" kern="100">
                        <a:effectLst/>
                        <a:latin typeface="Aptos" panose="020B0004020202020204" pitchFamily="34" charset="0"/>
                        <a:ea typeface="Aptos" panose="020B0004020202020204" pitchFamily="34" charset="0"/>
                        <a:cs typeface="Times New Roman" panose="02020603050405020304" pitchFamily="18" charset="0"/>
                      </a:endParaRPr>
                    </a:p>
                  </a:txBody>
                  <a:tcPr marL="80512" marR="80512" marT="0" marB="0"/>
                </a:tc>
                <a:tc>
                  <a:txBody>
                    <a:bodyPr/>
                    <a:lstStyle/>
                    <a:p>
                      <a:pPr algn="ctr"/>
                      <a:r>
                        <a:rPr lang="it-IT" sz="1900" b="1" dirty="0">
                          <a:solidFill>
                            <a:srgbClr val="000000"/>
                          </a:solidFill>
                          <a:effectLst/>
                          <a:latin typeface="Tahoma" panose="020B0604030504040204" pitchFamily="34" charset="0"/>
                          <a:ea typeface="Aptos" panose="020B0004020202020204" pitchFamily="34" charset="0"/>
                        </a:rPr>
                        <a:t>             </a:t>
                      </a:r>
                      <a:r>
                        <a:rPr lang="it-IT" sz="2300" b="1" dirty="0">
                          <a:solidFill>
                            <a:srgbClr val="000000"/>
                          </a:solidFill>
                          <a:effectLst/>
                          <a:latin typeface="Tahoma" panose="020B0604030504040204" pitchFamily="34" charset="0"/>
                          <a:ea typeface="Aptos" panose="020B0004020202020204" pitchFamily="34" charset="0"/>
                        </a:rPr>
                        <a:t>€ 12.113,60</a:t>
                      </a:r>
                    </a:p>
                  </a:txBody>
                  <a:tcPr marL="80512" marR="80512" marT="0" marB="0"/>
                </a:tc>
                <a:extLst>
                  <a:ext uri="{0D108BD9-81ED-4DB2-BD59-A6C34878D82A}">
                    <a16:rowId xmlns:a16="http://schemas.microsoft.com/office/drawing/2014/main" val="635286136"/>
                  </a:ext>
                </a:extLst>
              </a:tr>
              <a:tr h="1789636">
                <a:tc>
                  <a:txBody>
                    <a:bodyPr/>
                    <a:lstStyle/>
                    <a:p>
                      <a:pPr algn="ctr">
                        <a:lnSpc>
                          <a:spcPct val="107000"/>
                        </a:lnSpc>
                        <a:spcAft>
                          <a:spcPts val="800"/>
                        </a:spcAft>
                      </a:pPr>
                      <a:r>
                        <a:rPr lang="it-IT" sz="1900" kern="0">
                          <a:effectLst/>
                          <a:latin typeface="Verdana" panose="020B0604030504040204" pitchFamily="34" charset="0"/>
                          <a:ea typeface="Times New Roman" panose="02020603050405020304" pitchFamily="18" charset="0"/>
                          <a:cs typeface="Arial" panose="020B0604020202020204" pitchFamily="34" charset="0"/>
                        </a:rPr>
                        <a:t>Assistenza Educativa Scolastica</a:t>
                      </a:r>
                      <a:endParaRPr lang="it-IT" sz="1900" kern="100">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pPr>
                      <a:r>
                        <a:rPr lang="it-IT" sz="1100" kern="0">
                          <a:effectLst/>
                          <a:latin typeface="Verdana" panose="020B0604030504040204" pitchFamily="34" charset="0"/>
                          <a:ea typeface="Times New Roman" panose="02020603050405020304" pitchFamily="18" charset="0"/>
                          <a:cs typeface="Arial" panose="020B0604020202020204" pitchFamily="34"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1100" kern="0">
                          <a:effectLst/>
                          <a:latin typeface="Verdana" panose="020B0604030504040204" pitchFamily="34" charset="0"/>
                          <a:ea typeface="Times New Roman" panose="02020603050405020304" pitchFamily="18" charset="0"/>
                          <a:cs typeface="Arial" panose="020B0604020202020204" pitchFamily="34" charset="0"/>
                        </a:rPr>
                        <a:t> </a:t>
                      </a:r>
                      <a:endParaRPr lang="it-IT" sz="1100" kern="10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nchor="ctr"/>
                </a:tc>
                <a:tc>
                  <a:txBody>
                    <a:bodyPr/>
                    <a:lstStyle/>
                    <a:p>
                      <a:pPr algn="ctr">
                        <a:lnSpc>
                          <a:spcPct val="107000"/>
                        </a:lnSpc>
                        <a:spcAft>
                          <a:spcPts val="800"/>
                        </a:spcAft>
                      </a:pPr>
                      <a:r>
                        <a:rPr lang="it-IT" sz="1100"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p>
                      <a:pPr algn="ctr"/>
                      <a:r>
                        <a:rPr lang="it-IT" sz="2500" dirty="0">
                          <a:solidFill>
                            <a:srgbClr val="000000"/>
                          </a:solidFill>
                          <a:effectLst/>
                          <a:latin typeface="Tahoma" panose="020B0604030504040204" pitchFamily="34" charset="0"/>
                          <a:ea typeface="Aptos" panose="020B0004020202020204" pitchFamily="34" charset="0"/>
                        </a:rPr>
                        <a:t>          </a:t>
                      </a:r>
                      <a:r>
                        <a:rPr lang="it-IT" sz="2400" b="1" dirty="0">
                          <a:solidFill>
                            <a:srgbClr val="000000"/>
                          </a:solidFill>
                          <a:effectLst/>
                          <a:latin typeface="Tahoma" panose="020B0604030504040204" pitchFamily="34" charset="0"/>
                          <a:ea typeface="Aptos" panose="020B0004020202020204" pitchFamily="34" charset="0"/>
                        </a:rPr>
                        <a:t>€ 11.500,00 </a:t>
                      </a:r>
                    </a:p>
                    <a:p>
                      <a:pPr algn="ctr">
                        <a:lnSpc>
                          <a:spcPct val="107000"/>
                        </a:lnSpc>
                        <a:spcAft>
                          <a:spcPts val="800"/>
                        </a:spcAft>
                      </a:pPr>
                      <a:r>
                        <a:rPr lang="it-IT" sz="2000" b="1"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2000" b="1"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it-IT" sz="1100" kern="0" dirty="0">
                          <a:effectLst/>
                          <a:latin typeface="Verdana" panose="020B0604030504040204" pitchFamily="34" charset="0"/>
                          <a:ea typeface="Times New Roman" panose="02020603050405020304" pitchFamily="18" charset="0"/>
                          <a:cs typeface="Arial" panose="020B0604020202020204" pitchFamily="34" charset="0"/>
                        </a:rPr>
                        <a:t> </a:t>
                      </a:r>
                      <a:endParaRPr lang="it-IT"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669" marR="61669" marT="0" marB="0" anchor="ctr"/>
                </a:tc>
                <a:extLst>
                  <a:ext uri="{0D108BD9-81ED-4DB2-BD59-A6C34878D82A}">
                    <a16:rowId xmlns:a16="http://schemas.microsoft.com/office/drawing/2014/main" val="3679040143"/>
                  </a:ext>
                </a:extLst>
              </a:tr>
            </a:tbl>
          </a:graphicData>
        </a:graphic>
      </p:graphicFrame>
      <p:graphicFrame>
        <p:nvGraphicFramePr>
          <p:cNvPr id="17" name="Tabella 16">
            <a:extLst>
              <a:ext uri="{FF2B5EF4-FFF2-40B4-BE49-F238E27FC236}">
                <a16:creationId xmlns:a16="http://schemas.microsoft.com/office/drawing/2014/main" id="{98A37FF6-FE67-0C38-6C47-2BE7D9ABFA2F}"/>
              </a:ext>
            </a:extLst>
          </p:cNvPr>
          <p:cNvGraphicFramePr>
            <a:graphicFrameLocks noGrp="1"/>
          </p:cNvGraphicFramePr>
          <p:nvPr>
            <p:extLst>
              <p:ext uri="{D42A27DB-BD31-4B8C-83A1-F6EECF244321}">
                <p14:modId xmlns:p14="http://schemas.microsoft.com/office/powerpoint/2010/main" val="509040189"/>
              </p:ext>
            </p:extLst>
          </p:nvPr>
        </p:nvGraphicFramePr>
        <p:xfrm>
          <a:off x="3608448" y="5289757"/>
          <a:ext cx="7069393" cy="1479755"/>
        </p:xfrm>
        <a:graphic>
          <a:graphicData uri="http://schemas.openxmlformats.org/drawingml/2006/table">
            <a:tbl>
              <a:tblPr firstRow="1" firstCol="1" bandRow="1">
                <a:tableStyleId>{5C22544A-7EE6-4342-B048-85BDC9FD1C3A}</a:tableStyleId>
              </a:tblPr>
              <a:tblGrid>
                <a:gridCol w="3736584">
                  <a:extLst>
                    <a:ext uri="{9D8B030D-6E8A-4147-A177-3AD203B41FA5}">
                      <a16:colId xmlns:a16="http://schemas.microsoft.com/office/drawing/2014/main" val="2810544987"/>
                    </a:ext>
                  </a:extLst>
                </a:gridCol>
                <a:gridCol w="3332809">
                  <a:extLst>
                    <a:ext uri="{9D8B030D-6E8A-4147-A177-3AD203B41FA5}">
                      <a16:colId xmlns:a16="http://schemas.microsoft.com/office/drawing/2014/main" val="3595827325"/>
                    </a:ext>
                  </a:extLst>
                </a:gridCol>
              </a:tblGrid>
              <a:tr h="1479755">
                <a:tc>
                  <a:txBody>
                    <a:bodyPr/>
                    <a:lstStyle/>
                    <a:p>
                      <a:pPr algn="ctr">
                        <a:lnSpc>
                          <a:spcPct val="107000"/>
                        </a:lnSpc>
                        <a:spcAft>
                          <a:spcPts val="800"/>
                        </a:spcAft>
                      </a:pPr>
                      <a:r>
                        <a:rPr lang="it-IT" sz="2400" kern="0" dirty="0">
                          <a:effectLst/>
                        </a:rPr>
                        <a:t>Contributo integrazione rette di frequenza</a:t>
                      </a:r>
                      <a:endParaRPr lang="it-IT" sz="2400" kern="100" dirty="0">
                        <a:effectLst/>
                      </a:endParaRPr>
                    </a:p>
                    <a:p>
                      <a:pPr algn="ctr">
                        <a:lnSpc>
                          <a:spcPct val="107000"/>
                        </a:lnSpc>
                        <a:spcAft>
                          <a:spcPts val="800"/>
                        </a:spcAft>
                      </a:pPr>
                      <a:r>
                        <a:rPr lang="it-IT" sz="2400" kern="0" dirty="0">
                          <a:effectLst/>
                        </a:rPr>
                        <a:t> </a:t>
                      </a:r>
                      <a:endParaRPr lang="it-IT"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r>
                        <a:rPr lang="it-IT" sz="2400" dirty="0">
                          <a:effectLst/>
                        </a:rPr>
                        <a:t>€ 2.790,00</a:t>
                      </a:r>
                    </a:p>
                    <a:p>
                      <a:pPr algn="ctr">
                        <a:lnSpc>
                          <a:spcPct val="107000"/>
                        </a:lnSpc>
                        <a:spcAft>
                          <a:spcPts val="800"/>
                        </a:spcAft>
                      </a:pPr>
                      <a:r>
                        <a:rPr lang="it-IT" sz="2400" kern="0" dirty="0">
                          <a:effectLst/>
                        </a:rPr>
                        <a:t> </a:t>
                      </a:r>
                      <a:endParaRPr lang="it-IT"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0877822"/>
                  </a:ext>
                </a:extLst>
              </a:tr>
            </a:tbl>
          </a:graphicData>
        </a:graphic>
      </p:graphicFrame>
      <p:sp>
        <p:nvSpPr>
          <p:cNvPr id="20" name="CasellaDiTesto 19">
            <a:extLst>
              <a:ext uri="{FF2B5EF4-FFF2-40B4-BE49-F238E27FC236}">
                <a16:creationId xmlns:a16="http://schemas.microsoft.com/office/drawing/2014/main" id="{1AF51A4B-07A6-5134-A000-EBA2C97725FF}"/>
              </a:ext>
            </a:extLst>
          </p:cNvPr>
          <p:cNvSpPr txBox="1"/>
          <p:nvPr/>
        </p:nvSpPr>
        <p:spPr>
          <a:xfrm>
            <a:off x="1229040" y="3298018"/>
            <a:ext cx="4445487" cy="375039"/>
          </a:xfrm>
          <a:prstGeom prst="rect">
            <a:avLst/>
          </a:prstGeom>
          <a:noFill/>
        </p:spPr>
        <p:txBody>
          <a:bodyPr wrap="square">
            <a:spAutoFit/>
          </a:bodyPr>
          <a:lstStyle/>
          <a:p>
            <a:pPr>
              <a:lnSpc>
                <a:spcPct val="107000"/>
              </a:lnSpc>
              <a:spcAft>
                <a:spcPts val="800"/>
              </a:spcAft>
            </a:pPr>
            <a:r>
              <a:rPr lang="it-IT" b="1" kern="100" dirty="0">
                <a:latin typeface="Verdana" panose="020B0604030504040204" pitchFamily="34" charset="0"/>
                <a:ea typeface="Times New Roman" panose="02020603050405020304" pitchFamily="18" charset="0"/>
                <a:cs typeface="Arial" panose="020B0604020202020204" pitchFamily="34" charset="0"/>
              </a:rPr>
              <a:t>SCUOLA PER L’INFANZIA</a:t>
            </a:r>
            <a:endParaRPr lang="it-IT" sz="12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43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0AAF0D9-0656-DE74-DE58-DE552F07AD91}"/>
              </a:ext>
            </a:extLst>
          </p:cNvPr>
          <p:cNvSpPr>
            <a:spLocks noGrp="1"/>
          </p:cNvSpPr>
          <p:nvPr>
            <p:ph type="title"/>
          </p:nvPr>
        </p:nvSpPr>
        <p:spPr>
          <a:xfrm>
            <a:off x="838200" y="365127"/>
            <a:ext cx="10515600" cy="991403"/>
          </a:xfrm>
        </p:spPr>
        <p:txBody>
          <a:bodyPr>
            <a:normAutofit/>
          </a:bodyPr>
          <a:lstStyle/>
          <a:p>
            <a:pPr algn="ctr"/>
            <a:r>
              <a:rPr lang="it-IT" dirty="0"/>
              <a:t>CONVENZIONE SCUOLA DELL’INFANZIA</a:t>
            </a:r>
          </a:p>
        </p:txBody>
      </p:sp>
      <p:sp>
        <p:nvSpPr>
          <p:cNvPr id="7" name="CasellaDiTesto 6">
            <a:extLst>
              <a:ext uri="{FF2B5EF4-FFF2-40B4-BE49-F238E27FC236}">
                <a16:creationId xmlns:a16="http://schemas.microsoft.com/office/drawing/2014/main" id="{AC936994-AC9E-79FD-489E-6C222D765E8E}"/>
              </a:ext>
            </a:extLst>
          </p:cNvPr>
          <p:cNvSpPr txBox="1"/>
          <p:nvPr/>
        </p:nvSpPr>
        <p:spPr>
          <a:xfrm>
            <a:off x="540782" y="1356534"/>
            <a:ext cx="11218607" cy="4507516"/>
          </a:xfrm>
          <a:prstGeom prst="rect">
            <a:avLst/>
          </a:prstGeom>
          <a:solidFill>
            <a:srgbClr val="FFFF00"/>
          </a:solidFill>
        </p:spPr>
        <p:txBody>
          <a:bodyPr wrap="square">
            <a:spAutoFit/>
          </a:bodyPr>
          <a:lstStyle/>
          <a:p>
            <a:pPr algn="just">
              <a:lnSpc>
                <a:spcPct val="107000"/>
              </a:lnSpc>
              <a:spcAft>
                <a:spcPts val="800"/>
              </a:spcAft>
            </a:pPr>
            <a:r>
              <a:rPr lang="it-IT" kern="100" dirty="0">
                <a:latin typeface="Verdana" panose="020B0604030504040204" pitchFamily="34" charset="0"/>
                <a:ea typeface="Aptos" panose="020B0004020202020204" pitchFamily="34" charset="0"/>
                <a:cs typeface="Verdana" panose="020B0604030504040204" pitchFamily="34" charset="0"/>
              </a:rPr>
              <a:t>Il rapporto fra l’Amministrazione Comunale e la scuola per l’Infanzia di Cervignano d’Adda è regolato da una convenzione approvata con deliberazione G.C. N. 71 del 15/10/2024 valida sino al termine </a:t>
            </a:r>
            <a:r>
              <a:rPr lang="it-IT" kern="100" dirty="0" err="1">
                <a:latin typeface="Verdana" panose="020B0604030504040204" pitchFamily="34" charset="0"/>
                <a:ea typeface="Aptos" panose="020B0004020202020204" pitchFamily="34" charset="0"/>
                <a:cs typeface="Verdana" panose="020B0604030504040204" pitchFamily="34" charset="0"/>
              </a:rPr>
              <a:t>dell’a.s.</a:t>
            </a:r>
            <a:r>
              <a:rPr lang="it-IT" kern="100" dirty="0">
                <a:latin typeface="Verdana" panose="020B0604030504040204" pitchFamily="34" charset="0"/>
                <a:ea typeface="Aptos" panose="020B0004020202020204" pitchFamily="34" charset="0"/>
                <a:cs typeface="Verdana" panose="020B0604030504040204" pitchFamily="34" charset="0"/>
              </a:rPr>
              <a:t> 2026/2027.</a:t>
            </a:r>
          </a:p>
          <a:p>
            <a:pPr algn="just">
              <a:lnSpc>
                <a:spcPct val="107000"/>
              </a:lnSpc>
              <a:spcAft>
                <a:spcPts val="800"/>
              </a:spcAft>
            </a:pPr>
            <a:r>
              <a:rPr lang="it-IT" b="1" dirty="0">
                <a:latin typeface="Arial" panose="020B0604020202020204" pitchFamily="34" charset="0"/>
                <a:ea typeface="Times New Roman" panose="02020603050405020304" pitchFamily="18" charset="0"/>
                <a:cs typeface="Times New Roman" panose="02020603050405020304" pitchFamily="18" charset="0"/>
              </a:rPr>
              <a:t>Articolo 3: L’impegno del Comune</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891" marR="50164" indent="-342891" algn="just" hangingPunct="0">
              <a:lnSpc>
                <a:spcPct val="115000"/>
              </a:lnSpc>
              <a:spcAft>
                <a:spcPts val="600"/>
              </a:spcAft>
              <a:buFont typeface="+mj-lt"/>
              <a:buAutoNum type="alphaLcPeriod"/>
              <a:tabLst>
                <a:tab pos="228594" algn="l"/>
                <a:tab pos="252088" algn="l"/>
              </a:tabLst>
            </a:pPr>
            <a:r>
              <a:rPr lang="it-IT"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garantire, consolidare e migliorare la qualità il servizio e nel contempo contenere i costi a carico delle famiglie: a questo proposito il Comune verserà alla Scuola dell’Infanzia l’importo di euro 10.000 per anno scolastico e per ogni sezione; </a:t>
            </a:r>
            <a:endParaRPr lang="it-IT" dirty="0">
              <a:latin typeface="Calibri" panose="020F0502020204030204" pitchFamily="34" charset="0"/>
              <a:ea typeface="Calibri" panose="020F0502020204030204" pitchFamily="34" charset="0"/>
              <a:cs typeface="Times New Roman" panose="02020603050405020304" pitchFamily="18" charset="0"/>
            </a:endParaRPr>
          </a:p>
          <a:p>
            <a:pPr marL="342891" marR="50164" indent="-342891" algn="just" hangingPunct="0">
              <a:lnSpc>
                <a:spcPct val="115000"/>
              </a:lnSpc>
              <a:spcAft>
                <a:spcPts val="600"/>
              </a:spcAft>
              <a:buFont typeface="+mj-lt"/>
              <a:buAutoNum type="alphaLcPeriod"/>
              <a:tabLst>
                <a:tab pos="228594" algn="l"/>
                <a:tab pos="252088" algn="l"/>
              </a:tabLst>
            </a:pPr>
            <a:r>
              <a:rPr lang="it-IT" dirty="0">
                <a:latin typeface="Arial" panose="020B0604020202020204" pitchFamily="34" charset="0"/>
                <a:ea typeface="Calibri" panose="020F0502020204030204" pitchFamily="34" charset="0"/>
                <a:cs typeface="Times New Roman" panose="02020603050405020304" pitchFamily="18" charset="0"/>
              </a:rPr>
              <a:t>Ogni sezione dovrà essere composta da un massimo di 25 bambini e risultare non inferiore a 15 utenti iscritti e frequentanti;</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Arial" panose="020B0604020202020204" pitchFamily="34" charset="0"/>
                <a:ea typeface="Calibri" panose="020F0502020204030204" pitchFamily="34" charset="0"/>
                <a:cs typeface="Times New Roman" panose="02020603050405020304" pitchFamily="18" charset="0"/>
              </a:rPr>
              <a:t>g. al fine di </a:t>
            </a:r>
            <a:r>
              <a:rPr lang="it-IT" dirty="0">
                <a:latin typeface="Arial" panose="020B0604020202020204" pitchFamily="34" charset="0"/>
                <a:ea typeface="Times New Roman" panose="02020603050405020304" pitchFamily="18" charset="0"/>
                <a:cs typeface="Times New Roman" panose="02020603050405020304" pitchFamily="18" charset="0"/>
              </a:rPr>
              <a:t>fa</a:t>
            </a:r>
            <a:r>
              <a:rPr lang="it-IT" dirty="0">
                <a:latin typeface="Arial" panose="020B0604020202020204" pitchFamily="34" charset="0"/>
                <a:ea typeface="Calibri" panose="020F0502020204030204" pitchFamily="34" charset="0"/>
                <a:cs typeface="Times New Roman" panose="02020603050405020304" pitchFamily="18" charset="0"/>
              </a:rPr>
              <a:t>vorire le fa</a:t>
            </a:r>
            <a:r>
              <a:rPr lang="it-IT" dirty="0">
                <a:latin typeface="Arial" panose="020B0604020202020204" pitchFamily="34" charset="0"/>
                <a:ea typeface="Times New Roman" panose="02020603050405020304" pitchFamily="18" charset="0"/>
                <a:cs typeface="Times New Roman" panose="02020603050405020304" pitchFamily="18" charset="0"/>
              </a:rPr>
              <a:t>miglie meno abbienti, il Comune di Cervignano d’Adda s’impegna altresì ad integrare la quota di contribuzione per il pagamento dei buoni pasto, sulla base delle fasce ISEE deliberate annualmente dalla Giunta comunale e previa rendicontazione dell’effettiva frequenza degli alunni al servizio;</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44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3B185-C287-3E7C-078E-F27086F16C9B}"/>
              </a:ext>
            </a:extLst>
          </p:cNvPr>
          <p:cNvSpPr>
            <a:spLocks noGrp="1"/>
          </p:cNvSpPr>
          <p:nvPr>
            <p:ph type="title"/>
          </p:nvPr>
        </p:nvSpPr>
        <p:spPr/>
        <p:txBody>
          <a:bodyPr/>
          <a:lstStyle/>
          <a:p>
            <a:pPr algn="ctr"/>
            <a:r>
              <a:rPr lang="it-IT" dirty="0"/>
              <a:t>CONVENZIONE ASILO NIDO</a:t>
            </a:r>
          </a:p>
        </p:txBody>
      </p:sp>
      <p:sp>
        <p:nvSpPr>
          <p:cNvPr id="4" name="CasellaDiTesto 3">
            <a:extLst>
              <a:ext uri="{FF2B5EF4-FFF2-40B4-BE49-F238E27FC236}">
                <a16:creationId xmlns:a16="http://schemas.microsoft.com/office/drawing/2014/main" id="{98CBA0D5-ED10-203B-0C59-8E7CE2BC1EBA}"/>
              </a:ext>
            </a:extLst>
          </p:cNvPr>
          <p:cNvSpPr txBox="1"/>
          <p:nvPr/>
        </p:nvSpPr>
        <p:spPr>
          <a:xfrm>
            <a:off x="478954" y="1396259"/>
            <a:ext cx="10746659" cy="3702809"/>
          </a:xfrm>
          <a:prstGeom prst="rect">
            <a:avLst/>
          </a:prstGeom>
          <a:noFill/>
        </p:spPr>
        <p:txBody>
          <a:bodyPr wrap="square">
            <a:spAutoFit/>
          </a:bodyPr>
          <a:lstStyle/>
          <a:p>
            <a:pPr algn="just">
              <a:lnSpc>
                <a:spcPct val="115000"/>
              </a:lnSpc>
            </a:pPr>
            <a:r>
              <a:rPr lang="it-IT" dirty="0">
                <a:latin typeface="Verdana" panose="020B0604030504040204" pitchFamily="34" charset="0"/>
                <a:ea typeface="Aptos" panose="020B0004020202020204" pitchFamily="34" charset="0"/>
                <a:cs typeface="Verdana" panose="020B0604030504040204" pitchFamily="34" charset="0"/>
              </a:rPr>
              <a:t>Con </a:t>
            </a:r>
            <a:r>
              <a:rPr lang="it-IT" b="1" dirty="0">
                <a:latin typeface="Verdana" panose="020B0604030504040204" pitchFamily="34" charset="0"/>
                <a:ea typeface="Aptos" panose="020B0004020202020204" pitchFamily="34" charset="0"/>
                <a:cs typeface="Verdana" panose="020B0604030504040204" pitchFamily="34" charset="0"/>
              </a:rPr>
              <a:t>l’asilo nido Le Mongolfiere</a:t>
            </a:r>
            <a:r>
              <a:rPr lang="it-IT" dirty="0">
                <a:latin typeface="Verdana" panose="020B0604030504040204" pitchFamily="34" charset="0"/>
                <a:ea typeface="Aptos" panose="020B0004020202020204" pitchFamily="34" charset="0"/>
                <a:cs typeface="Verdana" panose="020B0604030504040204" pitchFamily="34" charset="0"/>
              </a:rPr>
              <a:t> (attivato dal 30/08/2021), convenzione approvata con deliberazione G.C. N. 62 del 17/09/2024 per la riserva di posti e l’integrazione delle rette di frequenza per il periodo 01/09/2024 – 31/07/2025 in continuità con gli anni 2021/2022  2022/2023 – 2023/2024</a:t>
            </a:r>
          </a:p>
          <a:p>
            <a:pPr algn="just">
              <a:lnSpc>
                <a:spcPct val="107000"/>
              </a:lnSpc>
              <a:spcAft>
                <a:spcPts val="800"/>
              </a:spcAft>
            </a:pPr>
            <a:r>
              <a:rPr lang="it-IT" dirty="0">
                <a:latin typeface="Century Gothic" panose="020B0502020202020204" pitchFamily="34" charset="0"/>
                <a:ea typeface="Times New Roman" panose="02020603050405020304" pitchFamily="18" charset="0"/>
                <a:cs typeface="Tahoma" panose="020B0604030504040204" pitchFamily="34" charset="0"/>
              </a:rPr>
              <a:t>:</a:t>
            </a:r>
            <a:r>
              <a:rPr lang="it-IT" kern="100" dirty="0">
                <a:latin typeface="Verdana" panose="020B0604030504040204" pitchFamily="34" charset="0"/>
                <a:ea typeface="Aptos" panose="020B0004020202020204" pitchFamily="34" charset="0"/>
                <a:cs typeface="Verdana" panose="020B0604030504040204" pitchFamily="34" charset="0"/>
              </a:rPr>
              <a:t>Con deliberazione G.C. N. 64 del 17/09/2024 il Comune di Cervignano d’Adda ha aderito alla misura Nidi Gratis Plus – Bonus 2024/2025 di Regione Lombardia.</a:t>
            </a:r>
            <a:endParaRPr lang="it-IT" kern="100" dirty="0">
              <a:latin typeface="Aptos" panose="020B0004020202020204" pitchFamily="34" charset="0"/>
              <a:ea typeface="Aptos" panose="020B0004020202020204" pitchFamily="34" charset="0"/>
              <a:cs typeface="Times New Roman" panose="02020603050405020304" pitchFamily="18" charset="0"/>
            </a:endParaRPr>
          </a:p>
          <a:p>
            <a:pPr algn="just"/>
            <a:r>
              <a:rPr lang="it-IT" sz="1400" dirty="0">
                <a:latin typeface="Verdana" panose="020B0604030504040204" pitchFamily="34" charset="0"/>
                <a:ea typeface="Aptos" panose="020B0004020202020204" pitchFamily="34" charset="0"/>
                <a:cs typeface="Verdana" panose="020B0604030504040204" pitchFamily="34" charset="0"/>
              </a:rPr>
              <a:t>Pertanto le famiglie dei bambini che frequentano i nidi convenzionati, in possesso dei requisiti necessari e che aderiranno alla misura Nidi Gratis Plus, potranno ottenere un ulteriore contributo da Regione Lombardia oltre alle agevolazioni per la frequenza di asili nido pubblici e privati e per l’utilizzo di forme di supporto presso la propria abitazione erogate dall’INPS, previste all’art. 1, comma 355, della Legge 11 dicembre 2016, n. 232, e successive modificazioni.</a:t>
            </a:r>
          </a:p>
          <a:p>
            <a:pPr algn="just"/>
            <a:r>
              <a:rPr lang="it-IT" dirty="0">
                <a:latin typeface="Verdana" panose="020B0604030504040204" pitchFamily="34" charset="0"/>
                <a:ea typeface="Times New Roman" panose="02020603050405020304" pitchFamily="18" charset="0"/>
              </a:rPr>
              <a:t>I posti riservati con convenzione sono 15.</a:t>
            </a:r>
            <a:endParaRPr lang="it-IT" dirty="0">
              <a:latin typeface="Times New Roman" panose="02020603050405020304" pitchFamily="18" charset="0"/>
              <a:ea typeface="Times New Roman" panose="02020603050405020304" pitchFamily="18" charset="0"/>
            </a:endParaRPr>
          </a:p>
          <a:p>
            <a:pPr algn="just">
              <a:lnSpc>
                <a:spcPct val="115000"/>
              </a:lnSpc>
            </a:pPr>
            <a:endParaRPr lang="it-IT" dirty="0">
              <a:latin typeface="Verdana" panose="020B0604030504040204" pitchFamily="34" charset="0"/>
              <a:ea typeface="Aptos" panose="020B0004020202020204" pitchFamily="34" charset="0"/>
              <a:cs typeface="Verdana" panose="020B0604030504040204" pitchFamily="34" charset="0"/>
            </a:endParaRPr>
          </a:p>
        </p:txBody>
      </p:sp>
      <p:graphicFrame>
        <p:nvGraphicFramePr>
          <p:cNvPr id="5" name="Tabella 4">
            <a:extLst>
              <a:ext uri="{FF2B5EF4-FFF2-40B4-BE49-F238E27FC236}">
                <a16:creationId xmlns:a16="http://schemas.microsoft.com/office/drawing/2014/main" id="{310712DE-FE23-6E89-2FA0-02A545D25EAB}"/>
              </a:ext>
            </a:extLst>
          </p:cNvPr>
          <p:cNvGraphicFramePr>
            <a:graphicFrameLocks noGrp="1"/>
          </p:cNvGraphicFramePr>
          <p:nvPr>
            <p:extLst>
              <p:ext uri="{D42A27DB-BD31-4B8C-83A1-F6EECF244321}">
                <p14:modId xmlns:p14="http://schemas.microsoft.com/office/powerpoint/2010/main" val="3567736149"/>
              </p:ext>
            </p:extLst>
          </p:nvPr>
        </p:nvGraphicFramePr>
        <p:xfrm>
          <a:off x="5624945" y="4919680"/>
          <a:ext cx="6355774" cy="1816344"/>
        </p:xfrm>
        <a:graphic>
          <a:graphicData uri="http://schemas.openxmlformats.org/drawingml/2006/table">
            <a:tbl>
              <a:tblPr firstRow="1" firstCol="1" bandRow="1">
                <a:tableStyleId>{5C22544A-7EE6-4342-B048-85BDC9FD1C3A}</a:tableStyleId>
              </a:tblPr>
              <a:tblGrid>
                <a:gridCol w="3811845">
                  <a:extLst>
                    <a:ext uri="{9D8B030D-6E8A-4147-A177-3AD203B41FA5}">
                      <a16:colId xmlns:a16="http://schemas.microsoft.com/office/drawing/2014/main" val="2178000494"/>
                    </a:ext>
                  </a:extLst>
                </a:gridCol>
                <a:gridCol w="2543929">
                  <a:extLst>
                    <a:ext uri="{9D8B030D-6E8A-4147-A177-3AD203B41FA5}">
                      <a16:colId xmlns:a16="http://schemas.microsoft.com/office/drawing/2014/main" val="2093054820"/>
                    </a:ext>
                  </a:extLst>
                </a:gridCol>
              </a:tblGrid>
              <a:tr h="630440">
                <a:tc>
                  <a:txBody>
                    <a:bodyPr/>
                    <a:lstStyle/>
                    <a:p>
                      <a:pPr algn="ctr">
                        <a:lnSpc>
                          <a:spcPct val="150000"/>
                        </a:lnSpc>
                      </a:pPr>
                      <a:r>
                        <a:rPr lang="it-IT" sz="1100" dirty="0">
                          <a:effectLst/>
                        </a:rPr>
                        <a:t>FASCE ISEE</a:t>
                      </a:r>
                      <a:endParaRPr lang="it-IT"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pPr>
                      <a:r>
                        <a:rPr lang="it-IT" sz="1100">
                          <a:effectLst/>
                        </a:rPr>
                        <a:t>CONTRIBUTO COMUNALE MENSILE</a:t>
                      </a:r>
                      <a:endParaRPr lang="it-IT" sz="1200">
                        <a:effectLst/>
                      </a:endParaRPr>
                    </a:p>
                    <a:p>
                      <a:pPr algn="just">
                        <a:lnSpc>
                          <a:spcPct val="115000"/>
                        </a:lnSpc>
                      </a:pPr>
                      <a:r>
                        <a:rPr lang="it-IT" sz="1100">
                          <a:effectLst/>
                        </a:rPr>
                        <a:t>Solo per residenti </a:t>
                      </a:r>
                      <a:endParaRPr lang="it-IT"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7068698"/>
                  </a:ext>
                </a:extLst>
              </a:tr>
              <a:tr h="192447">
                <a:tc>
                  <a:txBody>
                    <a:bodyPr/>
                    <a:lstStyle/>
                    <a:p>
                      <a:pPr algn="just">
                        <a:lnSpc>
                          <a:spcPct val="150000"/>
                        </a:lnSpc>
                      </a:pPr>
                      <a:r>
                        <a:rPr lang="it-IT" sz="1100" dirty="0">
                          <a:effectLst/>
                        </a:rPr>
                        <a:t>Da 0 a 10.000,00</a:t>
                      </a:r>
                      <a:endParaRPr lang="it-IT"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pPr>
                      <a:r>
                        <a:rPr lang="it-IT" sz="1100">
                          <a:effectLst/>
                        </a:rPr>
                        <a:t>€ 40,00</a:t>
                      </a:r>
                      <a:endParaRPr lang="it-IT"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3410453"/>
                  </a:ext>
                </a:extLst>
              </a:tr>
              <a:tr h="268101">
                <a:tc>
                  <a:txBody>
                    <a:bodyPr/>
                    <a:lstStyle/>
                    <a:p>
                      <a:pPr algn="just">
                        <a:lnSpc>
                          <a:spcPct val="150000"/>
                        </a:lnSpc>
                      </a:pPr>
                      <a:r>
                        <a:rPr lang="it-IT" sz="1100">
                          <a:effectLst/>
                        </a:rPr>
                        <a:t>Da 10.000,01 a 15.000,00</a:t>
                      </a:r>
                      <a:endParaRPr lang="it-I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pPr>
                      <a:r>
                        <a:rPr lang="it-IT" sz="1100">
                          <a:effectLst/>
                        </a:rPr>
                        <a:t>€ 30,00</a:t>
                      </a:r>
                      <a:endParaRPr lang="it-IT"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3787272"/>
                  </a:ext>
                </a:extLst>
              </a:tr>
              <a:tr h="268101">
                <a:tc>
                  <a:txBody>
                    <a:bodyPr/>
                    <a:lstStyle/>
                    <a:p>
                      <a:pPr algn="just">
                        <a:lnSpc>
                          <a:spcPct val="150000"/>
                        </a:lnSpc>
                      </a:pPr>
                      <a:r>
                        <a:rPr lang="it-IT" sz="1100">
                          <a:effectLst/>
                        </a:rPr>
                        <a:t>Da 15.000,01 a 20.000,00</a:t>
                      </a:r>
                      <a:endParaRPr lang="it-I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pPr>
                      <a:r>
                        <a:rPr lang="it-IT" sz="1100">
                          <a:effectLst/>
                        </a:rPr>
                        <a:t>€ 20,00</a:t>
                      </a:r>
                      <a:endParaRPr lang="it-IT"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9937044"/>
                  </a:ext>
                </a:extLst>
              </a:tr>
              <a:tr h="428658">
                <a:tc>
                  <a:txBody>
                    <a:bodyPr/>
                    <a:lstStyle/>
                    <a:p>
                      <a:pPr algn="just">
                        <a:lnSpc>
                          <a:spcPct val="115000"/>
                        </a:lnSpc>
                      </a:pPr>
                      <a:r>
                        <a:rPr lang="it-IT" sz="1100">
                          <a:effectLst/>
                        </a:rPr>
                        <a:t>Oltre € 20.000,01 e per utenti che non presentano dichiarazione ISEE</a:t>
                      </a:r>
                      <a:endParaRPr lang="it-IT"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pPr>
                      <a:r>
                        <a:rPr lang="it-IT" sz="1100" dirty="0">
                          <a:effectLst/>
                        </a:rPr>
                        <a:t>zero</a:t>
                      </a:r>
                      <a:endParaRPr lang="it-IT"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1384052"/>
                  </a:ext>
                </a:extLst>
              </a:tr>
            </a:tbl>
          </a:graphicData>
        </a:graphic>
      </p:graphicFrame>
      <p:sp>
        <p:nvSpPr>
          <p:cNvPr id="6" name="Rectangle 1">
            <a:extLst>
              <a:ext uri="{FF2B5EF4-FFF2-40B4-BE49-F238E27FC236}">
                <a16:creationId xmlns:a16="http://schemas.microsoft.com/office/drawing/2014/main" id="{05BBFA36-A8FF-6A81-2F38-EA00A8F2EB2A}"/>
              </a:ext>
            </a:extLst>
          </p:cNvPr>
          <p:cNvSpPr>
            <a:spLocks noChangeArrowheads="1"/>
          </p:cNvSpPr>
          <p:nvPr/>
        </p:nvSpPr>
        <p:spPr bwMode="auto">
          <a:xfrm rot="10800000" flipV="1">
            <a:off x="673240" y="3992119"/>
            <a:ext cx="150747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buFontTx/>
              <a:buChar char="•"/>
            </a:pPr>
            <a:endParaRPr lang="it-IT" altLang="it-IT" sz="1100" dirty="0">
              <a:latin typeface="Century Gothic" panose="020B0502020202020204" pitchFamily="34" charset="0"/>
              <a:ea typeface="Times New Roman" panose="02020603050405020304" pitchFamily="18" charset="0"/>
              <a:cs typeface="Tahoma" panose="020B0604030504040204" pitchFamily="34" charset="0"/>
            </a:endParaRPr>
          </a:p>
          <a:p>
            <a:pPr defTabSz="914377" eaLnBrk="0" fontAlgn="base" hangingPunct="0">
              <a:spcBef>
                <a:spcPct val="0"/>
              </a:spcBef>
              <a:spcAft>
                <a:spcPct val="0"/>
              </a:spcAft>
            </a:pPr>
            <a:endParaRPr lang="it-IT" altLang="it-IT" dirty="0">
              <a:latin typeface="Arial" panose="020B0604020202020204" pitchFamily="34" charset="0"/>
            </a:endParaRPr>
          </a:p>
        </p:txBody>
      </p:sp>
    </p:spTree>
    <p:extLst>
      <p:ext uri="{BB962C8B-B14F-4D97-AF65-F5344CB8AC3E}">
        <p14:creationId xmlns:p14="http://schemas.microsoft.com/office/powerpoint/2010/main" val="70061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D110EC-B1C0-F8A8-27D9-30D674597A36}"/>
              </a:ext>
            </a:extLst>
          </p:cNvPr>
          <p:cNvSpPr>
            <a:spLocks noGrp="1"/>
          </p:cNvSpPr>
          <p:nvPr>
            <p:ph type="title"/>
          </p:nvPr>
        </p:nvSpPr>
        <p:spPr/>
        <p:txBody>
          <a:bodyPr/>
          <a:lstStyle/>
          <a:p>
            <a:r>
              <a:rPr lang="it-IT" dirty="0"/>
              <a:t>CONVENZIONE CON ASILO NIDO</a:t>
            </a:r>
          </a:p>
        </p:txBody>
      </p:sp>
      <p:sp>
        <p:nvSpPr>
          <p:cNvPr id="4" name="CasellaDiTesto 3">
            <a:extLst>
              <a:ext uri="{FF2B5EF4-FFF2-40B4-BE49-F238E27FC236}">
                <a16:creationId xmlns:a16="http://schemas.microsoft.com/office/drawing/2014/main" id="{24DEBDC6-9EA1-7F12-ABA5-27AFBA420ED7}"/>
              </a:ext>
            </a:extLst>
          </p:cNvPr>
          <p:cNvSpPr txBox="1"/>
          <p:nvPr/>
        </p:nvSpPr>
        <p:spPr>
          <a:xfrm>
            <a:off x="1248698" y="2554301"/>
            <a:ext cx="9547123" cy="3108543"/>
          </a:xfrm>
          <a:prstGeom prst="rect">
            <a:avLst/>
          </a:prstGeom>
          <a:noFill/>
        </p:spPr>
        <p:txBody>
          <a:bodyPr wrap="square">
            <a:spAutoFit/>
          </a:bodyPr>
          <a:lstStyle/>
          <a:p>
            <a:pPr algn="ctr"/>
            <a:r>
              <a:rPr lang="it-IT" sz="2800" dirty="0">
                <a:latin typeface="Verdana" panose="020B0604030504040204" pitchFamily="34" charset="0"/>
                <a:ea typeface="Times New Roman" panose="02020603050405020304" pitchFamily="18" charset="0"/>
                <a:cs typeface="Arial" panose="020B0604020202020204" pitchFamily="34" charset="0"/>
              </a:rPr>
              <a:t>Per agevolare le famiglie, con deliberazione G.C. N. 63 del 17/09/2024 è stata attivata una convenzione anche con </a:t>
            </a:r>
            <a:r>
              <a:rPr lang="it-IT" sz="2800" b="1" dirty="0">
                <a:latin typeface="Verdana" panose="020B0604030504040204" pitchFamily="34" charset="0"/>
                <a:ea typeface="Times New Roman" panose="02020603050405020304" pitchFamily="18" charset="0"/>
                <a:cs typeface="Arial" panose="020B0604020202020204" pitchFamily="34" charset="0"/>
              </a:rPr>
              <a:t>l’asilo nido Le Marmotte di Mulazzano </a:t>
            </a:r>
            <a:r>
              <a:rPr lang="it-IT" sz="2800" dirty="0">
                <a:latin typeface="Verdana" panose="020B0604030504040204" pitchFamily="34" charset="0"/>
                <a:ea typeface="Aptos" panose="020B0004020202020204" pitchFamily="34" charset="0"/>
                <a:cs typeface="Verdana" panose="020B0604030504040204" pitchFamily="34" charset="0"/>
              </a:rPr>
              <a:t>per la riserva di posti e l’integrazione delle rette di frequenza per il periodo 01/09/2024 – 31/07/2025 </a:t>
            </a:r>
          </a:p>
          <a:p>
            <a:pPr algn="ctr"/>
            <a:r>
              <a:rPr lang="it-IT" sz="2800" dirty="0">
                <a:latin typeface="Verdana" panose="020B0604030504040204" pitchFamily="34" charset="0"/>
              </a:rPr>
              <a:t>I posti in convenzione riservati sono  n. 3</a:t>
            </a:r>
            <a:endParaRPr lang="it-IT" sz="2800" dirty="0"/>
          </a:p>
        </p:txBody>
      </p:sp>
    </p:spTree>
    <p:extLst>
      <p:ext uri="{BB962C8B-B14F-4D97-AF65-F5344CB8AC3E}">
        <p14:creationId xmlns:p14="http://schemas.microsoft.com/office/powerpoint/2010/main" val="4284724944"/>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1431</TotalTime>
  <Words>3902</Words>
  <Application>Microsoft Office PowerPoint</Application>
  <PresentationFormat>Widescreen</PresentationFormat>
  <Paragraphs>393</Paragraphs>
  <Slides>31</Slides>
  <Notes>4</Notes>
  <HiddenSlides>0</HiddenSlides>
  <MMClips>0</MMClips>
  <ScaleCrop>false</ScaleCrop>
  <HeadingPairs>
    <vt:vector size="8" baseType="variant">
      <vt:variant>
        <vt:lpstr>Caratteri utilizzati</vt:lpstr>
      </vt:variant>
      <vt:variant>
        <vt:i4>15</vt:i4>
      </vt:variant>
      <vt:variant>
        <vt:lpstr>Tema</vt:lpstr>
      </vt:variant>
      <vt:variant>
        <vt:i4>1</vt:i4>
      </vt:variant>
      <vt:variant>
        <vt:lpstr>Server OLE incorporati</vt:lpstr>
      </vt:variant>
      <vt:variant>
        <vt:i4>1</vt:i4>
      </vt:variant>
      <vt:variant>
        <vt:lpstr>Titoli diapositive</vt:lpstr>
      </vt:variant>
      <vt:variant>
        <vt:i4>31</vt:i4>
      </vt:variant>
    </vt:vector>
  </HeadingPairs>
  <TitlesOfParts>
    <vt:vector size="48" baseType="lpstr">
      <vt:lpstr>Abadi</vt:lpstr>
      <vt:lpstr>Abadi Extra Light</vt:lpstr>
      <vt:lpstr>Aptos</vt:lpstr>
      <vt:lpstr>Arial</vt:lpstr>
      <vt:lpstr>Bookman Old Style</vt:lpstr>
      <vt:lpstr>Calibri</vt:lpstr>
      <vt:lpstr>Century Gothic</vt:lpstr>
      <vt:lpstr>Helvetica</vt:lpstr>
      <vt:lpstr>nunitosans-regular</vt:lpstr>
      <vt:lpstr>Stez Sans</vt:lpstr>
      <vt:lpstr>Tahoma</vt:lpstr>
      <vt:lpstr>Times New Roman</vt:lpstr>
      <vt:lpstr>Trebuchet MS</vt:lpstr>
      <vt:lpstr>Verdana</vt:lpstr>
      <vt:lpstr>Wingdings 3</vt:lpstr>
      <vt:lpstr>Filo</vt:lpstr>
      <vt:lpstr>Document</vt:lpstr>
      <vt:lpstr>PIANO PER IL DIRITTO ALLO STUDIO ANNO SCOLASTICO 2024/2025</vt:lpstr>
      <vt:lpstr>PREMESSA</vt:lpstr>
      <vt:lpstr>In particolare, il Piano per il Diritto allo Studio 2024/2025 mira a: </vt:lpstr>
      <vt:lpstr>SISTEMA SCOLASTICO COMUNALE </vt:lpstr>
      <vt:lpstr>Iscritti anno scolastico 2024/2025    </vt:lpstr>
      <vt:lpstr>eInterventi economici per l’arricchimento dell’offerta formativa e il funzionamento delle scuole  il previsione di spesa a carico dell’Amministrazione Comunale per l’anno scolastico 2024/2025 </vt:lpstr>
      <vt:lpstr>CONVENZIONE SCUOLA DELL’INFANZIA</vt:lpstr>
      <vt:lpstr>CONVENZIONE ASILO NIDO</vt:lpstr>
      <vt:lpstr>CONVENZIONE CON ASILO NIDO</vt:lpstr>
      <vt:lpstr>SCUOLA PRIMARIA </vt:lpstr>
      <vt:lpstr>SCUOLA SECONDARIA DI PRIMO GRADO </vt:lpstr>
      <vt:lpstr>Convenzione con il Comune di Mulazzano </vt:lpstr>
      <vt:lpstr>I rapporti tra il Comune e l’Istituto Comprensivo A. GRAMSCI  per l’attuazione degli interventi previsti dal Piano dell’offerta formativa e dal piano dei servizi sono regolati dalla convenzione approvata dalla Giunta Comunale con deliberazione n. 70 del 09/09/2021 che scadrà il 31/08/2026</vt:lpstr>
      <vt:lpstr>SCUOLA SECONDARIA DI SECONDO GRADO  Il Comune di Cervignano d’Adda ha presentato a Regione Lombardia domanda di assegnazione di contributo a supporto dei servizi di assistenza educativa e di trasporto scolastico</vt:lpstr>
      <vt:lpstr>Servizi alle famiglie e alle scuole per l’attuazione del diritto allo studio </vt:lpstr>
      <vt:lpstr>ASSISTENZA EDUCATIVA SCOLASTICA  PREV. SPESE ANNO 2024/2025  €. 56.331,00 </vt:lpstr>
      <vt:lpstr>Da gennaio 2024 il servizio di ristorazione scolastica presso la scuola primaria di Cervignano d’Adda e pasti a domicilio soggetti fragili – è affidato in concessione alla ditta Volpi Pietro S.r.l. di Sant’Angelo Lodigiano, scadenza appalto in concessione 31/08/2029</vt:lpstr>
      <vt:lpstr>SERVIZIO TRASPORTO SCOLASTICO  </vt:lpstr>
      <vt:lpstr>Presentazione standard di PowerPoint</vt:lpstr>
      <vt:lpstr>MANUTENZIONE SCUOLA PRIMARIA</vt:lpstr>
      <vt:lpstr>Adempimento obbligo scolastico </vt:lpstr>
      <vt:lpstr>Pre - post scuola (presso la scuola primaria) </vt:lpstr>
      <vt:lpstr>PROGETTI DIDATTICI</vt:lpstr>
      <vt:lpstr>Progetti didattici</vt:lpstr>
      <vt:lpstr>PROGETTO “ORTO DIDATTICO </vt:lpstr>
      <vt:lpstr>Presentazione standard di PowerPoint</vt:lpstr>
      <vt:lpstr>PROGETTO DI EDUCAZIONE STRADALE “Sulla Buona… Strada” cura del Comando di Polizia Locale UNIONE NORD LODIGIANO </vt:lpstr>
      <vt:lpstr>Progetti didattici</vt:lpstr>
      <vt:lpstr>PROGETTO CORSO DI ITALIANO  PER STRANIERI</vt:lpstr>
      <vt:lpstr>RINGRAZIAMENTI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Eugenia Raimondi Cominesi</dc:creator>
  <cp:lastModifiedBy>Lorenza Spini</cp:lastModifiedBy>
  <cp:revision>4</cp:revision>
  <dcterms:created xsi:type="dcterms:W3CDTF">2024-11-08T19:17:32Z</dcterms:created>
  <dcterms:modified xsi:type="dcterms:W3CDTF">2024-12-20T17:48:51Z</dcterms:modified>
</cp:coreProperties>
</file>